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3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14186" y="1657299"/>
            <a:ext cx="6366509" cy="925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2A553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2B543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2A553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2B543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2A553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2A553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57680" y="462534"/>
            <a:ext cx="15755112" cy="21017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2A553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09184" y="2413508"/>
            <a:ext cx="8037195" cy="2494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2B543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21051" y="729742"/>
            <a:ext cx="12501499" cy="4347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876300" marR="810895" algn="ctr">
              <a:lnSpc>
                <a:spcPct val="100899"/>
              </a:lnSpc>
              <a:spcBef>
                <a:spcPts val="40"/>
              </a:spcBef>
            </a:pPr>
            <a:r>
              <a:rPr sz="5450" dirty="0">
                <a:solidFill>
                  <a:srgbClr val="2B5439"/>
                </a:solidFill>
                <a:latin typeface="Georgia"/>
                <a:cs typeface="Georgia"/>
              </a:rPr>
              <a:t>IOT</a:t>
            </a:r>
            <a:r>
              <a:rPr sz="5450" spc="135" dirty="0">
                <a:solidFill>
                  <a:srgbClr val="2B5439"/>
                </a:solidFill>
                <a:latin typeface="Georgia"/>
                <a:cs typeface="Georgia"/>
              </a:rPr>
              <a:t> </a:t>
            </a:r>
            <a:r>
              <a:rPr sz="5450" dirty="0">
                <a:solidFill>
                  <a:srgbClr val="2B5439"/>
                </a:solidFill>
                <a:latin typeface="Georgia"/>
                <a:cs typeface="Georgia"/>
              </a:rPr>
              <a:t>BASED</a:t>
            </a:r>
            <a:r>
              <a:rPr sz="5450" spc="235" dirty="0">
                <a:solidFill>
                  <a:srgbClr val="2B5439"/>
                </a:solidFill>
                <a:latin typeface="Georgia"/>
                <a:cs typeface="Georgia"/>
              </a:rPr>
              <a:t> </a:t>
            </a:r>
            <a:r>
              <a:rPr sz="5450" dirty="0">
                <a:solidFill>
                  <a:srgbClr val="2B5439"/>
                </a:solidFill>
                <a:latin typeface="Georgia"/>
                <a:cs typeface="Georgia"/>
              </a:rPr>
              <a:t>SMART</a:t>
            </a:r>
            <a:r>
              <a:rPr sz="5450" spc="355" dirty="0">
                <a:solidFill>
                  <a:srgbClr val="2B5439"/>
                </a:solidFill>
                <a:latin typeface="Georgia"/>
                <a:cs typeface="Georgia"/>
              </a:rPr>
              <a:t> </a:t>
            </a:r>
            <a:r>
              <a:rPr sz="5450" spc="-25" dirty="0">
                <a:solidFill>
                  <a:srgbClr val="2B5439"/>
                </a:solidFill>
                <a:latin typeface="Georgia"/>
                <a:cs typeface="Georgia"/>
              </a:rPr>
              <a:t>RENEWABLE </a:t>
            </a:r>
            <a:r>
              <a:rPr sz="5450" spc="-10" dirty="0">
                <a:solidFill>
                  <a:srgbClr val="2B5439"/>
                </a:solidFill>
                <a:latin typeface="Georgia"/>
                <a:cs typeface="Georgia"/>
              </a:rPr>
              <a:t>ENERGY</a:t>
            </a:r>
            <a:endParaRPr sz="5450" dirty="0">
              <a:latin typeface="Georgia"/>
              <a:cs typeface="Georgia"/>
            </a:endParaRPr>
          </a:p>
          <a:p>
            <a:pPr marL="12065" marR="5080" algn="ctr">
              <a:lnSpc>
                <a:spcPct val="101099"/>
              </a:lnSpc>
              <a:spcBef>
                <a:spcPts val="195"/>
              </a:spcBef>
            </a:pPr>
            <a:r>
              <a:rPr sz="5450" spc="-50" dirty="0">
                <a:solidFill>
                  <a:srgbClr val="2B5439"/>
                </a:solidFill>
                <a:latin typeface="Georgia"/>
                <a:cs typeface="Georgia"/>
              </a:rPr>
              <a:t>GENERATION</a:t>
            </a:r>
            <a:r>
              <a:rPr sz="5450" spc="-170" dirty="0">
                <a:solidFill>
                  <a:srgbClr val="2B5439"/>
                </a:solidFill>
                <a:latin typeface="Georgia"/>
                <a:cs typeface="Georgia"/>
              </a:rPr>
              <a:t> </a:t>
            </a:r>
            <a:r>
              <a:rPr sz="5450" dirty="0">
                <a:solidFill>
                  <a:srgbClr val="2B5439"/>
                </a:solidFill>
                <a:latin typeface="Georgia"/>
                <a:cs typeface="Georgia"/>
              </a:rPr>
              <a:t>&amp;</a:t>
            </a:r>
            <a:r>
              <a:rPr sz="5450" spc="-140" dirty="0">
                <a:solidFill>
                  <a:srgbClr val="2B5439"/>
                </a:solidFill>
                <a:latin typeface="Georgia"/>
                <a:cs typeface="Georgia"/>
              </a:rPr>
              <a:t> </a:t>
            </a:r>
            <a:r>
              <a:rPr sz="5450" spc="-40" dirty="0">
                <a:solidFill>
                  <a:srgbClr val="2B5439"/>
                </a:solidFill>
                <a:latin typeface="Georgia"/>
                <a:cs typeface="Georgia"/>
              </a:rPr>
              <a:t>IRRIGATION</a:t>
            </a:r>
            <a:r>
              <a:rPr sz="5450" spc="-145" dirty="0">
                <a:solidFill>
                  <a:srgbClr val="2B5439"/>
                </a:solidFill>
                <a:latin typeface="Georgia"/>
                <a:cs typeface="Georgia"/>
              </a:rPr>
              <a:t> </a:t>
            </a:r>
            <a:r>
              <a:rPr sz="5450" spc="60" dirty="0">
                <a:solidFill>
                  <a:srgbClr val="2B5439"/>
                </a:solidFill>
                <a:latin typeface="Georgia"/>
                <a:cs typeface="Georgia"/>
              </a:rPr>
              <a:t>SYSTEM </a:t>
            </a:r>
            <a:r>
              <a:rPr sz="5450" spc="-20" dirty="0">
                <a:solidFill>
                  <a:srgbClr val="2B5439"/>
                </a:solidFill>
                <a:latin typeface="Georgia"/>
                <a:cs typeface="Georgia"/>
              </a:rPr>
              <a:t>WITH</a:t>
            </a:r>
            <a:endParaRPr sz="5450" dirty="0">
              <a:latin typeface="Georgia"/>
              <a:cs typeface="Georgia"/>
            </a:endParaRPr>
          </a:p>
          <a:p>
            <a:pPr marL="39370" algn="ctr">
              <a:lnSpc>
                <a:spcPct val="100000"/>
              </a:lnSpc>
              <a:spcBef>
                <a:spcPts val="685"/>
              </a:spcBef>
            </a:pPr>
            <a:r>
              <a:rPr sz="5450" dirty="0">
                <a:solidFill>
                  <a:srgbClr val="2B5439"/>
                </a:solidFill>
                <a:latin typeface="Georgia"/>
                <a:cs typeface="Georgia"/>
              </a:rPr>
              <a:t>MOISTURE</a:t>
            </a:r>
            <a:r>
              <a:rPr sz="5450" spc="275" dirty="0">
                <a:solidFill>
                  <a:srgbClr val="2B5439"/>
                </a:solidFill>
                <a:latin typeface="Georgia"/>
                <a:cs typeface="Georgia"/>
              </a:rPr>
              <a:t> </a:t>
            </a:r>
            <a:r>
              <a:rPr sz="5450" spc="-10" dirty="0">
                <a:solidFill>
                  <a:srgbClr val="2B5439"/>
                </a:solidFill>
                <a:latin typeface="Georgia"/>
                <a:cs typeface="Georgia"/>
              </a:rPr>
              <a:t>DETECTION</a:t>
            </a:r>
            <a:endParaRPr sz="5450" dirty="0">
              <a:latin typeface="Georgia"/>
              <a:cs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B3E18-F3DD-8439-5A6F-E6C34107660B}"/>
              </a:ext>
            </a:extLst>
          </p:cNvPr>
          <p:cNvSpPr txBox="1"/>
          <p:nvPr/>
        </p:nvSpPr>
        <p:spPr>
          <a:xfrm>
            <a:off x="768350" y="8655050"/>
            <a:ext cx="12938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Author : RANJAN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4897" y="677672"/>
            <a:ext cx="846709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-140" dirty="0">
                <a:solidFill>
                  <a:srgbClr val="2B5439"/>
                </a:solidFill>
              </a:rPr>
              <a:t>HARDWARE </a:t>
            </a:r>
            <a:r>
              <a:rPr sz="5100" spc="-10" dirty="0">
                <a:solidFill>
                  <a:srgbClr val="2B5439"/>
                </a:solidFill>
              </a:rPr>
              <a:t>COMPONENTS</a:t>
            </a:r>
            <a:endParaRPr sz="5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988" y="2090928"/>
            <a:ext cx="134112" cy="1325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988" y="2633472"/>
            <a:ext cx="134112" cy="1341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988" y="3166872"/>
            <a:ext cx="134112" cy="1341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988" y="3700272"/>
            <a:ext cx="134112" cy="1341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988" y="4242816"/>
            <a:ext cx="134112" cy="1341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5988" y="4776216"/>
            <a:ext cx="134112" cy="1341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988" y="5320284"/>
            <a:ext cx="134112" cy="1325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988" y="5853684"/>
            <a:ext cx="134112" cy="1325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988" y="6387084"/>
            <a:ext cx="134112" cy="1325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988" y="6929628"/>
            <a:ext cx="134112" cy="1325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5988" y="7463028"/>
            <a:ext cx="134112" cy="1325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5988" y="7996428"/>
            <a:ext cx="134112" cy="1325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5988" y="8538972"/>
            <a:ext cx="134112" cy="1341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5988" y="9072372"/>
            <a:ext cx="134112" cy="1341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5988" y="9614916"/>
            <a:ext cx="134112" cy="13411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800980" y="1803603"/>
            <a:ext cx="5045075" cy="80302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Georgia"/>
                <a:cs typeface="Georgia"/>
              </a:rPr>
              <a:t>ESP</a:t>
            </a:r>
            <a:r>
              <a:rPr sz="3500" spc="385" dirty="0">
                <a:latin typeface="Georgia"/>
                <a:cs typeface="Georgia"/>
              </a:rPr>
              <a:t> </a:t>
            </a:r>
            <a:r>
              <a:rPr sz="3500" spc="65" dirty="0">
                <a:latin typeface="Georgia"/>
                <a:cs typeface="Georgia"/>
              </a:rPr>
              <a:t>32</a:t>
            </a:r>
            <a:endParaRPr sz="3500">
              <a:latin typeface="Georgia"/>
              <a:cs typeface="Georgia"/>
            </a:endParaRPr>
          </a:p>
          <a:p>
            <a:pPr marL="12700" marR="2533015">
              <a:lnSpc>
                <a:spcPct val="100000"/>
              </a:lnSpc>
              <a:spcBef>
                <a:spcPts val="110"/>
              </a:spcBef>
              <a:tabLst>
                <a:tab pos="1306195" algn="l"/>
              </a:tabLst>
            </a:pPr>
            <a:r>
              <a:rPr sz="3500" spc="145" dirty="0">
                <a:latin typeface="Georgia"/>
                <a:cs typeface="Georgia"/>
              </a:rPr>
              <a:t>Solar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130" dirty="0">
                <a:latin typeface="Georgia"/>
                <a:cs typeface="Georgia"/>
              </a:rPr>
              <a:t>Panel </a:t>
            </a:r>
            <a:r>
              <a:rPr sz="3500" spc="-10" dirty="0">
                <a:latin typeface="Georgia"/>
                <a:cs typeface="Georgia"/>
              </a:rPr>
              <a:t>L293D</a:t>
            </a:r>
            <a:endParaRPr sz="3500">
              <a:latin typeface="Georgia"/>
              <a:cs typeface="Georgia"/>
            </a:endParaRPr>
          </a:p>
          <a:p>
            <a:pPr marL="12700">
              <a:lnSpc>
                <a:spcPts val="4090"/>
              </a:lnSpc>
            </a:pPr>
            <a:r>
              <a:rPr sz="3500" dirty="0">
                <a:latin typeface="Georgia"/>
                <a:cs typeface="Georgia"/>
              </a:rPr>
              <a:t>LDR</a:t>
            </a:r>
            <a:r>
              <a:rPr sz="3500" spc="-30" dirty="0">
                <a:latin typeface="Georgia"/>
                <a:cs typeface="Georgia"/>
              </a:rPr>
              <a:t> </a:t>
            </a:r>
            <a:r>
              <a:rPr sz="3500" spc="170" dirty="0">
                <a:latin typeface="Georgia"/>
                <a:cs typeface="Georgia"/>
              </a:rPr>
              <a:t>Sensor</a:t>
            </a:r>
            <a:endParaRPr sz="3500">
              <a:latin typeface="Georgia"/>
              <a:cs typeface="Georgia"/>
            </a:endParaRPr>
          </a:p>
          <a:p>
            <a:pPr marL="12700">
              <a:lnSpc>
                <a:spcPts val="4090"/>
              </a:lnSpc>
              <a:spcBef>
                <a:spcPts val="110"/>
              </a:spcBef>
            </a:pPr>
            <a:r>
              <a:rPr sz="3500" dirty="0">
                <a:latin typeface="Georgia"/>
                <a:cs typeface="Georgia"/>
              </a:rPr>
              <a:t>LDR</a:t>
            </a:r>
            <a:r>
              <a:rPr sz="3500" spc="-90" dirty="0">
                <a:latin typeface="Georgia"/>
                <a:cs typeface="Georgia"/>
              </a:rPr>
              <a:t> </a:t>
            </a:r>
            <a:r>
              <a:rPr sz="3500" spc="135" dirty="0">
                <a:latin typeface="Georgia"/>
                <a:cs typeface="Georgia"/>
              </a:rPr>
              <a:t>Module</a:t>
            </a:r>
            <a:endParaRPr sz="3500">
              <a:latin typeface="Georgia"/>
              <a:cs typeface="Georgia"/>
            </a:endParaRPr>
          </a:p>
          <a:p>
            <a:pPr marL="12700">
              <a:lnSpc>
                <a:spcPts val="4090"/>
              </a:lnSpc>
              <a:tabLst>
                <a:tab pos="979805" algn="l"/>
                <a:tab pos="3167380" algn="l"/>
              </a:tabLst>
            </a:pPr>
            <a:r>
              <a:rPr sz="3500" spc="85" dirty="0">
                <a:latin typeface="Georgia"/>
                <a:cs typeface="Georgia"/>
              </a:rPr>
              <a:t>Soil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185" dirty="0">
                <a:latin typeface="Georgia"/>
                <a:cs typeface="Georgia"/>
              </a:rPr>
              <a:t>Moisture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170" dirty="0">
                <a:latin typeface="Georgia"/>
                <a:cs typeface="Georgia"/>
              </a:rPr>
              <a:t>Sensor</a:t>
            </a:r>
            <a:endParaRPr sz="3500">
              <a:latin typeface="Georgia"/>
              <a:cs typeface="Georgia"/>
            </a:endParaRPr>
          </a:p>
          <a:p>
            <a:pPr marL="12700" marR="5080">
              <a:lnSpc>
                <a:spcPct val="101000"/>
              </a:lnSpc>
              <a:spcBef>
                <a:spcPts val="5"/>
              </a:spcBef>
              <a:tabLst>
                <a:tab pos="987425" algn="l"/>
                <a:tab pos="1810385" algn="l"/>
                <a:tab pos="3197860" algn="l"/>
                <a:tab pos="3547110" algn="l"/>
              </a:tabLst>
            </a:pPr>
            <a:r>
              <a:rPr sz="3500" spc="85" dirty="0">
                <a:latin typeface="Georgia"/>
                <a:cs typeface="Georgia"/>
              </a:rPr>
              <a:t>Soil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185" dirty="0">
                <a:latin typeface="Georgia"/>
                <a:cs typeface="Georgia"/>
              </a:rPr>
              <a:t>Moisture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135" dirty="0">
                <a:latin typeface="Georgia"/>
                <a:cs typeface="Georgia"/>
              </a:rPr>
              <a:t>Module </a:t>
            </a:r>
            <a:r>
              <a:rPr sz="3500" dirty="0">
                <a:latin typeface="Georgia"/>
                <a:cs typeface="Georgia"/>
              </a:rPr>
              <a:t>ACS712</a:t>
            </a:r>
            <a:r>
              <a:rPr sz="3500" spc="290" dirty="0">
                <a:latin typeface="Georgia"/>
                <a:cs typeface="Georgia"/>
              </a:rPr>
              <a:t> </a:t>
            </a:r>
            <a:r>
              <a:rPr sz="3500" spc="160" dirty="0">
                <a:latin typeface="Georgia"/>
                <a:cs typeface="Georgia"/>
              </a:rPr>
              <a:t>Current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170" dirty="0">
                <a:latin typeface="Georgia"/>
                <a:cs typeface="Georgia"/>
              </a:rPr>
              <a:t>Sensor </a:t>
            </a:r>
            <a:r>
              <a:rPr sz="3500" spc="130" dirty="0">
                <a:latin typeface="Georgia"/>
                <a:cs typeface="Georgia"/>
              </a:rPr>
              <a:t>Voltage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170" dirty="0">
                <a:latin typeface="Georgia"/>
                <a:cs typeface="Georgia"/>
              </a:rPr>
              <a:t>Sensor</a:t>
            </a:r>
            <a:endParaRPr sz="3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3500" dirty="0">
                <a:latin typeface="Georgia"/>
                <a:cs typeface="Georgia"/>
              </a:rPr>
              <a:t>DHT</a:t>
            </a:r>
            <a:r>
              <a:rPr sz="3500" spc="-190" dirty="0">
                <a:latin typeface="Georgia"/>
                <a:cs typeface="Georgia"/>
              </a:rPr>
              <a:t> </a:t>
            </a:r>
            <a:r>
              <a:rPr sz="3500" spc="-25" dirty="0">
                <a:latin typeface="Georgia"/>
                <a:cs typeface="Georgia"/>
              </a:rPr>
              <a:t>11</a:t>
            </a:r>
            <a:endParaRPr sz="3500">
              <a:latin typeface="Georgia"/>
              <a:cs typeface="Georgia"/>
            </a:endParaRPr>
          </a:p>
          <a:p>
            <a:pPr marL="12700" marR="2068195">
              <a:lnSpc>
                <a:spcPct val="100000"/>
              </a:lnSpc>
            </a:pPr>
            <a:r>
              <a:rPr sz="3500" spc="114" dirty="0">
                <a:latin typeface="Georgia"/>
                <a:cs typeface="Georgia"/>
              </a:rPr>
              <a:t>Relay</a:t>
            </a:r>
            <a:r>
              <a:rPr sz="3500" spc="370" dirty="0">
                <a:latin typeface="Georgia"/>
                <a:cs typeface="Georgia"/>
              </a:rPr>
              <a:t> </a:t>
            </a:r>
            <a:r>
              <a:rPr sz="3500" spc="135" dirty="0">
                <a:latin typeface="Georgia"/>
                <a:cs typeface="Georgia"/>
              </a:rPr>
              <a:t>Module </a:t>
            </a:r>
            <a:r>
              <a:rPr sz="3500" dirty="0">
                <a:latin typeface="Georgia"/>
                <a:cs typeface="Georgia"/>
              </a:rPr>
              <a:t>DC</a:t>
            </a:r>
            <a:r>
              <a:rPr sz="3500" spc="10" dirty="0">
                <a:latin typeface="Georgia"/>
                <a:cs typeface="Georgia"/>
              </a:rPr>
              <a:t> </a:t>
            </a:r>
            <a:r>
              <a:rPr sz="3500" spc="165" dirty="0">
                <a:latin typeface="Georgia"/>
                <a:cs typeface="Georgia"/>
              </a:rPr>
              <a:t>Motor</a:t>
            </a:r>
            <a:endParaRPr sz="3500">
              <a:latin typeface="Georgia"/>
              <a:cs typeface="Georgia"/>
            </a:endParaRPr>
          </a:p>
          <a:p>
            <a:pPr marL="12700" marR="2743835">
              <a:lnSpc>
                <a:spcPts val="4000"/>
              </a:lnSpc>
              <a:spcBef>
                <a:spcPts val="100"/>
              </a:spcBef>
            </a:pPr>
            <a:r>
              <a:rPr sz="3500" spc="175" dirty="0">
                <a:latin typeface="Georgia"/>
                <a:cs typeface="Georgia"/>
              </a:rPr>
              <a:t>Transistor </a:t>
            </a:r>
            <a:r>
              <a:rPr sz="3500" spc="210" dirty="0">
                <a:latin typeface="Georgia"/>
                <a:cs typeface="Georgia"/>
              </a:rPr>
              <a:t>Capacitor</a:t>
            </a:r>
            <a:endParaRPr sz="3500">
              <a:latin typeface="Georgia"/>
              <a:cs typeface="Georgia"/>
            </a:endParaRPr>
          </a:p>
          <a:p>
            <a:pPr marL="12700">
              <a:lnSpc>
                <a:spcPts val="4145"/>
              </a:lnSpc>
            </a:pPr>
            <a:r>
              <a:rPr sz="3500" spc="185" dirty="0">
                <a:latin typeface="Georgia"/>
                <a:cs typeface="Georgia"/>
              </a:rPr>
              <a:t>Resistor</a:t>
            </a:r>
            <a:endParaRPr sz="3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2000" y="1094943"/>
            <a:ext cx="2521585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0" dirty="0">
                <a:solidFill>
                  <a:srgbClr val="2B5439"/>
                </a:solidFill>
              </a:rPr>
              <a:t>ESP</a:t>
            </a:r>
            <a:r>
              <a:rPr spc="409" dirty="0">
                <a:solidFill>
                  <a:srgbClr val="2B5439"/>
                </a:solidFill>
              </a:rPr>
              <a:t> </a:t>
            </a:r>
            <a:r>
              <a:rPr spc="114" dirty="0">
                <a:solidFill>
                  <a:srgbClr val="2B5439"/>
                </a:solidFill>
              </a:rPr>
              <a:t>32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701" y="2902077"/>
            <a:ext cx="56356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•The</a:t>
            </a:r>
            <a:r>
              <a:rPr sz="2700" spc="-3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ESP32</a:t>
            </a:r>
            <a:r>
              <a:rPr sz="2700" spc="-3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powerful,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low-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cost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39388" y="3311779"/>
            <a:ext cx="4871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2835" algn="l"/>
                <a:tab pos="3383915" algn="l"/>
              </a:tabLst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developed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by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Espressif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701" y="3335858"/>
            <a:ext cx="2533015" cy="121221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3210"/>
              </a:lnSpc>
              <a:spcBef>
                <a:spcPts val="234"/>
              </a:spcBef>
            </a:pP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microcontroller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Systems.</a:t>
            </a:r>
            <a:endParaRPr sz="2700">
              <a:latin typeface="Verdana"/>
              <a:cs typeface="Verdana"/>
            </a:endParaRPr>
          </a:p>
          <a:p>
            <a:pPr marL="187325" indent="-185420">
              <a:lnSpc>
                <a:spcPts val="2785"/>
              </a:lnSpc>
              <a:buSzPct val="92592"/>
              <a:buChar char="•"/>
              <a:tabLst>
                <a:tab pos="187325" algn="l"/>
              </a:tabLst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701" y="4507738"/>
            <a:ext cx="57150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5170" algn="l"/>
                <a:tab pos="3157220" algn="l"/>
                <a:tab pos="4083685" algn="l"/>
              </a:tabLst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integrates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Wi-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Fi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Bluetooth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1647" y="4507738"/>
            <a:ext cx="20193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capabilities,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701" y="4860417"/>
            <a:ext cx="5461635" cy="90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100"/>
              </a:spcBef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making</a:t>
            </a:r>
            <a:r>
              <a:rPr sz="2700" spc="-11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-11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suitable</a:t>
            </a:r>
            <a:r>
              <a:rPr sz="2700" spc="-10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IoT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(Internet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Things)</a:t>
            </a:r>
            <a:r>
              <a:rPr sz="2700" spc="-2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applications.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4336" y="6541006"/>
            <a:ext cx="7103363" cy="369722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41735" y="6542530"/>
            <a:ext cx="5832348" cy="37322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455400" y="1095248"/>
            <a:ext cx="5173980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00" dirty="0">
                <a:solidFill>
                  <a:srgbClr val="2B5439"/>
                </a:solidFill>
                <a:latin typeface="Georgia"/>
                <a:cs typeface="Georgia"/>
              </a:rPr>
              <a:t>SOLAR</a:t>
            </a:r>
            <a:r>
              <a:rPr sz="5900" spc="300" dirty="0">
                <a:solidFill>
                  <a:srgbClr val="2B5439"/>
                </a:solidFill>
                <a:latin typeface="Georgia"/>
                <a:cs typeface="Georgia"/>
              </a:rPr>
              <a:t> </a:t>
            </a:r>
            <a:r>
              <a:rPr sz="5900" spc="-10" dirty="0">
                <a:solidFill>
                  <a:srgbClr val="2B5439"/>
                </a:solidFill>
                <a:latin typeface="Georgia"/>
                <a:cs typeface="Georgia"/>
              </a:rPr>
              <a:t>PANEL</a:t>
            </a:r>
            <a:endParaRPr sz="59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03534" y="2990850"/>
            <a:ext cx="6937375" cy="122555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1188720">
              <a:lnSpc>
                <a:spcPts val="3210"/>
              </a:lnSpc>
              <a:spcBef>
                <a:spcPts val="229"/>
              </a:spcBef>
            </a:pP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Solar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panels,</a:t>
            </a:r>
            <a:r>
              <a:rPr sz="2700" spc="-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also</a:t>
            </a:r>
            <a:r>
              <a:rPr sz="2700" spc="-1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known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as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photovoltaic</a:t>
            </a:r>
            <a:r>
              <a:rPr sz="2700" spc="-11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(PV)</a:t>
            </a:r>
            <a:r>
              <a:rPr sz="2700" spc="-3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panels,</a:t>
            </a:r>
            <a:r>
              <a:rPr sz="27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are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devices</a:t>
            </a:r>
            <a:r>
              <a:rPr sz="2700" spc="-1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that</a:t>
            </a:r>
            <a:endParaRPr sz="2700">
              <a:latin typeface="Verdana"/>
              <a:cs typeface="Verdana"/>
            </a:endParaRPr>
          </a:p>
          <a:p>
            <a:pPr marL="876935">
              <a:lnSpc>
                <a:spcPts val="2895"/>
              </a:lnSpc>
            </a:pP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convert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sunlight</a:t>
            </a:r>
            <a:r>
              <a:rPr sz="2700" spc="-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into</a:t>
            </a:r>
            <a:r>
              <a:rPr sz="27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e</a:t>
            </a:r>
            <a:r>
              <a:rPr sz="2700" spc="-15" dirty="0">
                <a:solidFill>
                  <a:srgbClr val="2B5439"/>
                </a:solidFill>
                <a:latin typeface="Verdana"/>
                <a:cs typeface="Verdana"/>
              </a:rPr>
              <a:t>l</a:t>
            </a:r>
            <a:r>
              <a:rPr sz="2700" spc="50" dirty="0">
                <a:solidFill>
                  <a:srgbClr val="2B5439"/>
                </a:solidFill>
                <a:latin typeface="Verdana"/>
                <a:cs typeface="Verdana"/>
              </a:rPr>
              <a:t>ec</a:t>
            </a:r>
            <a:r>
              <a:rPr sz="2700" spc="70" dirty="0">
                <a:solidFill>
                  <a:srgbClr val="2B5439"/>
                </a:solidFill>
                <a:latin typeface="Verdana"/>
                <a:cs typeface="Verdana"/>
              </a:rPr>
              <a:t>t</a:t>
            </a:r>
            <a:r>
              <a:rPr sz="2700" spc="45" dirty="0">
                <a:solidFill>
                  <a:srgbClr val="2B5439"/>
                </a:solidFill>
                <a:latin typeface="Verdana"/>
                <a:cs typeface="Verdana"/>
              </a:rPr>
              <a:t>r</a:t>
            </a:r>
            <a:r>
              <a:rPr sz="2700" spc="35" dirty="0">
                <a:solidFill>
                  <a:srgbClr val="2B5439"/>
                </a:solidFill>
                <a:latin typeface="Verdana"/>
                <a:cs typeface="Verdana"/>
              </a:rPr>
              <a:t>i</a:t>
            </a:r>
            <a:r>
              <a:rPr sz="2700" spc="50" dirty="0">
                <a:solidFill>
                  <a:srgbClr val="2B5439"/>
                </a:solidFill>
                <a:latin typeface="Verdana"/>
                <a:cs typeface="Verdana"/>
              </a:rPr>
              <a:t>c</a:t>
            </a:r>
            <a:r>
              <a:rPr sz="2700" spc="35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-590" dirty="0">
                <a:solidFill>
                  <a:srgbClr val="2B5439"/>
                </a:solidFill>
                <a:latin typeface="Verdana"/>
                <a:cs typeface="Verdana"/>
              </a:rPr>
              <a:t>y</a:t>
            </a:r>
            <a:r>
              <a:rPr sz="2700" spc="70" dirty="0">
                <a:solidFill>
                  <a:srgbClr val="2B5439"/>
                </a:solidFill>
                <a:latin typeface="Verdana"/>
                <a:cs typeface="Verdana"/>
              </a:rPr>
              <a:t>.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6234" y="1091895"/>
            <a:ext cx="236093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4" dirty="0">
                <a:solidFill>
                  <a:srgbClr val="2B5439"/>
                </a:solidFill>
                <a:latin typeface="Times New Roman"/>
                <a:cs typeface="Times New Roman"/>
              </a:rPr>
              <a:t>L</a:t>
            </a:r>
            <a:r>
              <a:rPr spc="200" dirty="0">
                <a:solidFill>
                  <a:srgbClr val="2B5439"/>
                </a:solidFill>
                <a:latin typeface="Times New Roman"/>
                <a:cs typeface="Times New Roman"/>
              </a:rPr>
              <a:t>2</a:t>
            </a:r>
            <a:r>
              <a:rPr spc="610" dirty="0">
                <a:solidFill>
                  <a:srgbClr val="2B5439"/>
                </a:solidFill>
                <a:latin typeface="Times New Roman"/>
                <a:cs typeface="Times New Roman"/>
              </a:rPr>
              <a:t>9</a:t>
            </a:r>
            <a:r>
              <a:rPr dirty="0">
                <a:solidFill>
                  <a:srgbClr val="2B5439"/>
                </a:solidFill>
                <a:latin typeface="Times New Roman"/>
                <a:cs typeface="Times New Roman"/>
              </a:rPr>
              <a:t>3</a:t>
            </a:r>
            <a:r>
              <a:rPr spc="-890" dirty="0">
                <a:solidFill>
                  <a:srgbClr val="2B5439"/>
                </a:solidFill>
                <a:latin typeface="Times New Roman"/>
                <a:cs typeface="Times New Roman"/>
              </a:rPr>
              <a:t> </a:t>
            </a:r>
            <a:r>
              <a:rPr spc="-50" dirty="0">
                <a:solidFill>
                  <a:srgbClr val="2B5439"/>
                </a:solidFill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701" y="2876169"/>
            <a:ext cx="8011159" cy="415480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endParaRPr sz="2700">
              <a:latin typeface="Verdana"/>
              <a:cs typeface="Verdana"/>
            </a:endParaRPr>
          </a:p>
          <a:p>
            <a:pPr marL="12700" marR="50165">
              <a:lnSpc>
                <a:spcPts val="3190"/>
              </a:lnSpc>
              <a:spcBef>
                <a:spcPts val="320"/>
              </a:spcBef>
            </a:pP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L293D</a:t>
            </a:r>
            <a:r>
              <a:rPr sz="27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dual</a:t>
            </a:r>
            <a:r>
              <a:rPr sz="2700" spc="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2B5439"/>
                </a:solidFill>
                <a:latin typeface="Verdana"/>
                <a:cs typeface="Verdana"/>
              </a:rPr>
              <a:t>H-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bridge</a:t>
            </a:r>
            <a:r>
              <a:rPr sz="2700" spc="1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motor</a:t>
            </a:r>
            <a:r>
              <a:rPr sz="2700" spc="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driver</a:t>
            </a:r>
            <a:r>
              <a:rPr sz="2700" spc="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IC</a:t>
            </a:r>
            <a:r>
              <a:rPr sz="2700" spc="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that facilitates</a:t>
            </a: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bidirectional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control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2885"/>
              </a:lnSpc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700" spc="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DC</a:t>
            </a:r>
            <a:r>
              <a:rPr sz="2700" spc="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motors.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25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enables</a:t>
            </a:r>
            <a:r>
              <a:rPr sz="2700" spc="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seamless</a:t>
            </a:r>
            <a:r>
              <a:rPr sz="2700" spc="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interfacing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3220"/>
              </a:lnSpc>
            </a:pP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with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sensors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endParaRPr sz="2700">
              <a:latin typeface="Verdana"/>
              <a:cs typeface="Verdana"/>
            </a:endParaRPr>
          </a:p>
          <a:p>
            <a:pPr marL="12700" marR="5080">
              <a:lnSpc>
                <a:spcPts val="3190"/>
              </a:lnSpc>
              <a:spcBef>
                <a:spcPts val="414"/>
              </a:spcBef>
              <a:tabLst>
                <a:tab pos="2987040" algn="l"/>
                <a:tab pos="4439920" algn="l"/>
                <a:tab pos="4869815" algn="l"/>
                <a:tab pos="5291455" algn="l"/>
                <a:tab pos="6916420" algn="l"/>
              </a:tabLst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microcontrollers,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making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versatile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choice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various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robotic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2905"/>
              </a:lnSpc>
              <a:tabLst>
                <a:tab pos="2097405" algn="l"/>
                <a:tab pos="4676140" algn="l"/>
                <a:tab pos="5738495" algn="l"/>
                <a:tab pos="6824980" algn="l"/>
              </a:tabLst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electronic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applications.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IC's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built-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endParaRPr sz="2700">
              <a:latin typeface="Verdana"/>
              <a:cs typeface="Verdana"/>
            </a:endParaRPr>
          </a:p>
          <a:p>
            <a:pPr marL="12700" marR="2870200">
              <a:lnSpc>
                <a:spcPts val="3190"/>
              </a:lnSpc>
              <a:spcBef>
                <a:spcPts val="315"/>
              </a:spcBef>
            </a:pP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protection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10" dirty="0">
                <a:solidFill>
                  <a:srgbClr val="2B5439"/>
                </a:solidFill>
                <a:latin typeface="Verdana"/>
                <a:cs typeface="Verdana"/>
              </a:rPr>
              <a:t>ensures</a:t>
            </a:r>
            <a:r>
              <a:rPr sz="2700" spc="-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reliability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in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motor</a:t>
            </a:r>
            <a:r>
              <a:rPr sz="2700" spc="-2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control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circuits.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79628" y="1092200"/>
            <a:ext cx="1550035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00" spc="40" dirty="0">
                <a:solidFill>
                  <a:srgbClr val="2B5439"/>
                </a:solidFill>
                <a:latin typeface="Times New Roman"/>
                <a:cs typeface="Times New Roman"/>
              </a:rPr>
              <a:t>LDR</a:t>
            </a:r>
            <a:endParaRPr sz="5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08234" y="2876169"/>
            <a:ext cx="7963534" cy="41687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65"/>
              </a:spcBef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endParaRPr sz="2700">
              <a:latin typeface="Verdana"/>
              <a:cs typeface="Verdana"/>
            </a:endParaRPr>
          </a:p>
          <a:p>
            <a:pPr marL="370840" marR="347980" algn="ctr">
              <a:lnSpc>
                <a:spcPts val="3190"/>
              </a:lnSpc>
              <a:spcBef>
                <a:spcPts val="320"/>
              </a:spcBef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Light</a:t>
            </a: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Dependent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Resistor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(LDR)</a:t>
            </a:r>
            <a:r>
              <a:rPr sz="2700" spc="-2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1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passive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electronic</a:t>
            </a:r>
            <a:r>
              <a:rPr sz="2700" spc="-1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component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that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exhibits</a:t>
            </a:r>
            <a:endParaRPr sz="2700">
              <a:latin typeface="Verdana"/>
              <a:cs typeface="Verdana"/>
            </a:endParaRPr>
          </a:p>
          <a:p>
            <a:pPr algn="ctr">
              <a:lnSpc>
                <a:spcPts val="2885"/>
              </a:lnSpc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1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change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resistance</a:t>
            </a:r>
            <a:r>
              <a:rPr sz="2700" spc="-11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based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on</a:t>
            </a:r>
            <a:r>
              <a:rPr sz="2700" spc="-2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intensity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endParaRPr sz="2700">
              <a:latin typeface="Verdana"/>
              <a:cs typeface="Verdana"/>
            </a:endParaRPr>
          </a:p>
          <a:p>
            <a:pPr marL="3175" algn="ctr">
              <a:lnSpc>
                <a:spcPts val="3220"/>
              </a:lnSpc>
            </a:pP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light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2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exposed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to.</a:t>
            </a:r>
            <a:r>
              <a:rPr sz="2700" spc="-3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Widely</a:t>
            </a:r>
            <a:endParaRPr sz="2700">
              <a:latin typeface="Verdana"/>
              <a:cs typeface="Verdana"/>
            </a:endParaRPr>
          </a:p>
          <a:p>
            <a:pPr marL="321945" marR="313055" algn="ctr">
              <a:lnSpc>
                <a:spcPts val="3200"/>
              </a:lnSpc>
              <a:spcBef>
                <a:spcPts val="295"/>
              </a:spcBef>
            </a:pP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used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light-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sensing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applications,</a:t>
            </a:r>
            <a:r>
              <a:rPr sz="2700" spc="-10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LDRs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find applications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automatic</a:t>
            </a:r>
            <a:endParaRPr sz="2700">
              <a:latin typeface="Verdana"/>
              <a:cs typeface="Verdana"/>
            </a:endParaRPr>
          </a:p>
          <a:p>
            <a:pPr marL="4445" algn="ctr">
              <a:lnSpc>
                <a:spcPts val="3110"/>
              </a:lnSpc>
            </a:pP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lighting</a:t>
            </a: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systems,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cameras,</a:t>
            </a:r>
            <a:r>
              <a:rPr sz="270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other</a:t>
            </a:r>
            <a:r>
              <a:rPr sz="270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devices</a:t>
            </a:r>
            <a:endParaRPr sz="2700">
              <a:latin typeface="Verdana"/>
              <a:cs typeface="Verdana"/>
            </a:endParaRPr>
          </a:p>
          <a:p>
            <a:pPr marL="1545590" marR="1523365" algn="ctr">
              <a:lnSpc>
                <a:spcPts val="3210"/>
              </a:lnSpc>
              <a:spcBef>
                <a:spcPts val="285"/>
              </a:spcBef>
            </a:pP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requiring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light-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level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detection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00" spc="-2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control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or</a:t>
            </a:r>
            <a:r>
              <a:rPr sz="270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measurement.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3204" y="7030211"/>
            <a:ext cx="3781044" cy="32003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24843" y="6312406"/>
            <a:ext cx="4181855" cy="39745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0127" y="829818"/>
            <a:ext cx="5007610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2B5439"/>
                </a:solidFill>
                <a:latin typeface="Times New Roman"/>
                <a:cs typeface="Times New Roman"/>
              </a:rPr>
              <a:t>LDR</a:t>
            </a:r>
            <a:r>
              <a:rPr spc="175" dirty="0">
                <a:solidFill>
                  <a:srgbClr val="2B5439"/>
                </a:solidFill>
                <a:latin typeface="Times New Roman"/>
                <a:cs typeface="Times New Roman"/>
              </a:rPr>
              <a:t> </a:t>
            </a:r>
            <a:r>
              <a:rPr spc="70" dirty="0">
                <a:solidFill>
                  <a:srgbClr val="2B5439"/>
                </a:solidFill>
                <a:latin typeface="Times New Roman"/>
                <a:cs typeface="Times New Roman"/>
              </a:rPr>
              <a:t>MODULE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69657" y="4138041"/>
            <a:ext cx="14401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intensity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701" y="3718941"/>
            <a:ext cx="7985759" cy="32829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737995">
              <a:lnSpc>
                <a:spcPct val="100400"/>
              </a:lnSpc>
              <a:spcBef>
                <a:spcPts val="85"/>
              </a:spcBef>
              <a:tabLst>
                <a:tab pos="678180" algn="l"/>
                <a:tab pos="2385060" algn="l"/>
                <a:tab pos="3449320" algn="l"/>
                <a:tab pos="4775200" algn="l"/>
                <a:tab pos="5506720" algn="l"/>
              </a:tabLst>
            </a:pP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photoresistor-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based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sensor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sensitive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ambient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light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levels.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light </a:t>
            </a: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changes,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module's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resistance</a:t>
            </a:r>
            <a:endParaRPr sz="2700">
              <a:latin typeface="Verdana"/>
              <a:cs typeface="Verdana"/>
            </a:endParaRPr>
          </a:p>
          <a:p>
            <a:pPr marL="12700" marR="22225">
              <a:lnSpc>
                <a:spcPts val="3190"/>
              </a:lnSpc>
              <a:spcBef>
                <a:spcPts val="210"/>
              </a:spcBef>
            </a:pP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varies,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providing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voltage</a:t>
            </a:r>
            <a:r>
              <a:rPr sz="2700" spc="-1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output.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Widely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used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electronic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projects,</a:t>
            </a:r>
            <a:r>
              <a:rPr sz="2700" spc="-2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it's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2885"/>
              </a:lnSpc>
            </a:pP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instrumental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applications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such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as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automatic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3204"/>
              </a:lnSpc>
            </a:pP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lighting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control,</a:t>
            </a:r>
            <a:r>
              <a:rPr sz="2700" spc="-25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sun</a:t>
            </a:r>
            <a:r>
              <a:rPr sz="2700" spc="-2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tracking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3225"/>
              </a:lnSpc>
            </a:pP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systems,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daylight-sensitive</a:t>
            </a: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circuits.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42142" y="864489"/>
            <a:ext cx="5722620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47800" marR="5080" indent="-1435735">
              <a:lnSpc>
                <a:spcPct val="100000"/>
              </a:lnSpc>
              <a:spcBef>
                <a:spcPts val="95"/>
              </a:spcBef>
            </a:pPr>
            <a:r>
              <a:rPr sz="5750" spc="50" dirty="0">
                <a:solidFill>
                  <a:srgbClr val="2B5439"/>
                </a:solidFill>
                <a:latin typeface="Times New Roman"/>
                <a:cs typeface="Times New Roman"/>
              </a:rPr>
              <a:t>SOIL</a:t>
            </a:r>
            <a:r>
              <a:rPr sz="5750" spc="-160" dirty="0">
                <a:solidFill>
                  <a:srgbClr val="2B5439"/>
                </a:solidFill>
                <a:latin typeface="Times New Roman"/>
                <a:cs typeface="Times New Roman"/>
              </a:rPr>
              <a:t> </a:t>
            </a:r>
            <a:r>
              <a:rPr sz="5750" spc="105" dirty="0">
                <a:solidFill>
                  <a:srgbClr val="2B5439"/>
                </a:solidFill>
                <a:latin typeface="Times New Roman"/>
                <a:cs typeface="Times New Roman"/>
              </a:rPr>
              <a:t>MOISTURE </a:t>
            </a:r>
            <a:r>
              <a:rPr sz="5750" spc="65" dirty="0">
                <a:solidFill>
                  <a:srgbClr val="2B5439"/>
                </a:solidFill>
                <a:latin typeface="Times New Roman"/>
                <a:cs typeface="Times New Roman"/>
              </a:rPr>
              <a:t>SENSOR</a:t>
            </a:r>
            <a:endParaRPr sz="575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91261" y="2903156"/>
          <a:ext cx="17246599" cy="835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0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7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48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7195">
                <a:tc>
                  <a:txBody>
                    <a:bodyPr/>
                    <a:lstStyle/>
                    <a:p>
                      <a:pPr marL="31750">
                        <a:lnSpc>
                          <a:spcPts val="3175"/>
                        </a:lnSpc>
                        <a:spcBef>
                          <a:spcPts val="15"/>
                        </a:spcBef>
                      </a:pPr>
                      <a:r>
                        <a:rPr sz="2700" spc="-2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The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7080" algn="ctr">
                        <a:lnSpc>
                          <a:spcPts val="3175"/>
                        </a:lnSpc>
                        <a:spcBef>
                          <a:spcPts val="15"/>
                        </a:spcBef>
                      </a:pPr>
                      <a:r>
                        <a:rPr sz="2700" spc="-2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The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marL="31750">
                        <a:lnSpc>
                          <a:spcPts val="3165"/>
                        </a:lnSpc>
                        <a:spcBef>
                          <a:spcPts val="30"/>
                        </a:spcBef>
                      </a:pPr>
                      <a:r>
                        <a:rPr sz="2700" spc="-2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LDR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ts val="3165"/>
                        </a:lnSpc>
                        <a:spcBef>
                          <a:spcPts val="30"/>
                        </a:spcBef>
                      </a:pPr>
                      <a:r>
                        <a:rPr sz="2700" spc="-1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(Light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3165"/>
                        </a:lnSpc>
                        <a:spcBef>
                          <a:spcPts val="30"/>
                        </a:spcBef>
                      </a:pPr>
                      <a:r>
                        <a:rPr sz="2700" spc="-1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Dependent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3165"/>
                        </a:lnSpc>
                        <a:spcBef>
                          <a:spcPts val="30"/>
                        </a:spcBef>
                      </a:pPr>
                      <a:r>
                        <a:rPr sz="2700" spc="-1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Resistor)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3165"/>
                        </a:lnSpc>
                        <a:spcBef>
                          <a:spcPts val="30"/>
                        </a:spcBef>
                      </a:pPr>
                      <a:r>
                        <a:rPr sz="2700" spc="-1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module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3165"/>
                        </a:lnSpc>
                        <a:spcBef>
                          <a:spcPts val="30"/>
                        </a:spcBef>
                      </a:pPr>
                      <a:r>
                        <a:rPr sz="2700" spc="-2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is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ts val="3165"/>
                        </a:lnSpc>
                        <a:spcBef>
                          <a:spcPts val="30"/>
                        </a:spcBef>
                      </a:pPr>
                      <a:r>
                        <a:rPr sz="2700" spc="-5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a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762635" algn="ctr">
                        <a:lnSpc>
                          <a:spcPts val="3170"/>
                        </a:lnSpc>
                        <a:spcBef>
                          <a:spcPts val="25"/>
                        </a:spcBef>
                      </a:pPr>
                      <a:r>
                        <a:rPr sz="2700" spc="-4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soil</a:t>
                      </a:r>
                      <a:r>
                        <a:rPr sz="2700" spc="-23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spc="-7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moisture</a:t>
                      </a:r>
                      <a:r>
                        <a:rPr sz="2700" spc="-20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spc="-9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sensor</a:t>
                      </a:r>
                      <a:r>
                        <a:rPr sz="2700" spc="-18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spc="-5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is</a:t>
                      </a:r>
                      <a:r>
                        <a:rPr sz="2700" spc="-21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2700" spc="-10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spc="-2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device</a:t>
                      </a:r>
                      <a:r>
                        <a:rPr sz="2700" spc="-15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spc="-35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that</a:t>
                      </a:r>
                      <a:r>
                        <a:rPr sz="2700" spc="-17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2700" spc="-10" dirty="0">
                          <a:solidFill>
                            <a:srgbClr val="2B5439"/>
                          </a:solidFill>
                          <a:latin typeface="Verdana"/>
                          <a:cs typeface="Verdana"/>
                        </a:rPr>
                        <a:t>measures</a:t>
                      </a:r>
                      <a:endParaRPr sz="2700">
                        <a:latin typeface="Verdana"/>
                        <a:cs typeface="Verdana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083800" y="3718687"/>
            <a:ext cx="7831455" cy="332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water</a:t>
            </a:r>
            <a:r>
              <a:rPr sz="270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content</a:t>
            </a:r>
            <a:r>
              <a:rPr sz="27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10" dirty="0">
                <a:solidFill>
                  <a:srgbClr val="2B5439"/>
                </a:solidFill>
                <a:latin typeface="Verdana"/>
                <a:cs typeface="Verdana"/>
              </a:rPr>
              <a:t>soil.</a:t>
            </a:r>
            <a:r>
              <a:rPr sz="270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endParaRPr sz="2700">
              <a:latin typeface="Verdana"/>
              <a:cs typeface="Verdana"/>
            </a:endParaRPr>
          </a:p>
          <a:p>
            <a:pPr marL="116205" marR="114300" algn="ctr">
              <a:lnSpc>
                <a:spcPts val="3210"/>
              </a:lnSpc>
              <a:spcBef>
                <a:spcPts val="190"/>
              </a:spcBef>
              <a:tabLst>
                <a:tab pos="4679315" algn="l"/>
              </a:tabLst>
            </a:pP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provides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crucial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data</a:t>
            </a: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175" dirty="0">
                <a:solidFill>
                  <a:srgbClr val="2B5439"/>
                </a:solidFill>
                <a:latin typeface="Verdana"/>
                <a:cs typeface="Verdana"/>
              </a:rPr>
              <a:t>cient</a:t>
            </a:r>
            <a:r>
              <a:rPr sz="2700" spc="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irrigation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in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agriculture.</a:t>
            </a:r>
            <a:r>
              <a:rPr sz="2700" spc="-2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sensor's</a:t>
            </a:r>
            <a:endParaRPr sz="2700">
              <a:latin typeface="Verdana"/>
              <a:cs typeface="Verdana"/>
            </a:endParaRPr>
          </a:p>
          <a:p>
            <a:pPr marL="12700" marR="5080" algn="ctr">
              <a:lnSpc>
                <a:spcPts val="3200"/>
              </a:lnSpc>
              <a:spcBef>
                <a:spcPts val="190"/>
              </a:spcBef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analog</a:t>
            </a:r>
            <a:r>
              <a:rPr sz="270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or</a:t>
            </a:r>
            <a:r>
              <a:rPr sz="270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digital</a:t>
            </a:r>
            <a:r>
              <a:rPr sz="2700" spc="-1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output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2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directly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proportional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soil</a:t>
            </a:r>
            <a:r>
              <a:rPr sz="2700" spc="-2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moisture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level,</a:t>
            </a:r>
            <a:endParaRPr sz="2700">
              <a:latin typeface="Verdana"/>
              <a:cs typeface="Verdana"/>
            </a:endParaRPr>
          </a:p>
          <a:p>
            <a:pPr marR="3810" algn="ctr">
              <a:lnSpc>
                <a:spcPts val="2905"/>
              </a:lnSpc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aiding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optimal</a:t>
            </a:r>
            <a:r>
              <a:rPr sz="2700" spc="-25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water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management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endParaRPr sz="2700">
              <a:latin typeface="Verdana"/>
              <a:cs typeface="Verdana"/>
            </a:endParaRPr>
          </a:p>
          <a:p>
            <a:pPr marL="1057910" marR="1050925" algn="ctr">
              <a:lnSpc>
                <a:spcPts val="3210"/>
              </a:lnSpc>
              <a:spcBef>
                <a:spcPts val="284"/>
              </a:spcBef>
            </a:pP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promoting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sustainable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agricultural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practices.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336" y="6478523"/>
            <a:ext cx="5867400" cy="38084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28859" y="5113018"/>
            <a:ext cx="7953756" cy="51739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6766" y="729818"/>
            <a:ext cx="5951855" cy="183451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362710" marR="5080" indent="-1350645">
              <a:lnSpc>
                <a:spcPct val="101000"/>
              </a:lnSpc>
              <a:spcBef>
                <a:spcPts val="35"/>
              </a:spcBef>
            </a:pPr>
            <a:r>
              <a:rPr spc="65" dirty="0">
                <a:solidFill>
                  <a:srgbClr val="2B5439"/>
                </a:solidFill>
                <a:latin typeface="Times New Roman"/>
                <a:cs typeface="Times New Roman"/>
              </a:rPr>
              <a:t>SOIL</a:t>
            </a:r>
            <a:r>
              <a:rPr spc="350" dirty="0">
                <a:solidFill>
                  <a:srgbClr val="2B5439"/>
                </a:solidFill>
                <a:latin typeface="Times New Roman"/>
                <a:cs typeface="Times New Roman"/>
              </a:rPr>
              <a:t> </a:t>
            </a:r>
            <a:r>
              <a:rPr spc="135" dirty="0">
                <a:solidFill>
                  <a:srgbClr val="2B5439"/>
                </a:solidFill>
                <a:latin typeface="Times New Roman"/>
                <a:cs typeface="Times New Roman"/>
              </a:rPr>
              <a:t>MOISTURE </a:t>
            </a:r>
            <a:r>
              <a:rPr spc="50" dirty="0">
                <a:solidFill>
                  <a:srgbClr val="2B5439"/>
                </a:solidFill>
                <a:latin typeface="Times New Roman"/>
                <a:cs typeface="Times New Roman"/>
              </a:rPr>
              <a:t>MODULE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2841" y="3311779"/>
            <a:ext cx="3632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701" y="2876169"/>
            <a:ext cx="8006715" cy="37236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endParaRPr sz="2700">
              <a:latin typeface="Verdana"/>
              <a:cs typeface="Verdana"/>
            </a:endParaRPr>
          </a:p>
          <a:p>
            <a:pPr marL="12700" marR="631825">
              <a:lnSpc>
                <a:spcPts val="3190"/>
              </a:lnSpc>
              <a:spcBef>
                <a:spcPts val="320"/>
              </a:spcBef>
              <a:tabLst>
                <a:tab pos="908685" algn="l"/>
                <a:tab pos="2635250" algn="l"/>
                <a:tab pos="4145915" algn="l"/>
                <a:tab pos="4697095" algn="l"/>
                <a:tab pos="5201920" algn="l"/>
                <a:tab pos="6575425" algn="l"/>
              </a:tabLst>
            </a:pP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Soil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Moisture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Module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sensor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4050" spc="-97" baseline="1028" dirty="0">
                <a:solidFill>
                  <a:srgbClr val="2B5439"/>
                </a:solidFill>
                <a:latin typeface="Verdana"/>
                <a:cs typeface="Verdana"/>
              </a:rPr>
              <a:t>used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measure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moisture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content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soil.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2990"/>
              </a:lnSpc>
              <a:tabLst>
                <a:tab pos="624840" algn="l"/>
                <a:tab pos="2351405" algn="l"/>
                <a:tab pos="4051300" algn="l"/>
                <a:tab pos="6198235" algn="l"/>
                <a:tab pos="7655559" algn="l"/>
              </a:tabLst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typically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employs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conductive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probes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3215"/>
              </a:lnSpc>
            </a:pP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assess</a:t>
            </a:r>
            <a:r>
              <a:rPr sz="27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soil's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water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level,</a:t>
            </a:r>
            <a:endParaRPr sz="2700">
              <a:latin typeface="Verdana"/>
              <a:cs typeface="Verdana"/>
            </a:endParaRPr>
          </a:p>
          <a:p>
            <a:pPr marL="12700" marR="23495">
              <a:lnSpc>
                <a:spcPts val="3190"/>
              </a:lnSpc>
              <a:spcBef>
                <a:spcPts val="315"/>
              </a:spcBef>
              <a:tabLst>
                <a:tab pos="4879975" algn="l"/>
                <a:tab pos="6000115" algn="l"/>
              </a:tabLst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providing</a:t>
            </a:r>
            <a:r>
              <a:rPr sz="2700" spc="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crucial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data</a:t>
            </a:r>
            <a:r>
              <a:rPr sz="2700" spc="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125" dirty="0">
                <a:solidFill>
                  <a:srgbClr val="2B5439"/>
                </a:solidFill>
                <a:latin typeface="Verdana"/>
                <a:cs typeface="Verdana"/>
              </a:rPr>
              <a:t>cient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irrigation</a:t>
            </a:r>
            <a:r>
              <a:rPr sz="27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in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agriculture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gardening.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2885"/>
              </a:lnSpc>
              <a:tabLst>
                <a:tab pos="838200" algn="l"/>
                <a:tab pos="2305685" algn="l"/>
                <a:tab pos="3221990" algn="l"/>
                <a:tab pos="3746500" algn="l"/>
                <a:tab pos="5765800" algn="l"/>
              </a:tabLst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module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aids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preventing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overwatering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3220"/>
              </a:lnSpc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promoting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optimal</a:t>
            </a:r>
            <a:r>
              <a:rPr sz="2700" spc="-25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plant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health.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7750" y="864489"/>
            <a:ext cx="8071484" cy="6162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3135" marR="975360" algn="ctr">
              <a:lnSpc>
                <a:spcPct val="100000"/>
              </a:lnSpc>
              <a:spcBef>
                <a:spcPts val="95"/>
              </a:spcBef>
            </a:pPr>
            <a:r>
              <a:rPr sz="5750" dirty="0">
                <a:solidFill>
                  <a:srgbClr val="2B5439"/>
                </a:solidFill>
                <a:latin typeface="Times New Roman"/>
                <a:cs typeface="Times New Roman"/>
              </a:rPr>
              <a:t>ACS712</a:t>
            </a:r>
            <a:r>
              <a:rPr sz="5750" spc="-270" dirty="0">
                <a:solidFill>
                  <a:srgbClr val="2B5439"/>
                </a:solidFill>
                <a:latin typeface="Times New Roman"/>
                <a:cs typeface="Times New Roman"/>
              </a:rPr>
              <a:t> </a:t>
            </a:r>
            <a:r>
              <a:rPr sz="5750" spc="-10" dirty="0">
                <a:solidFill>
                  <a:srgbClr val="2B5439"/>
                </a:solidFill>
                <a:latin typeface="Times New Roman"/>
                <a:cs typeface="Times New Roman"/>
              </a:rPr>
              <a:t>CURRENT </a:t>
            </a:r>
            <a:r>
              <a:rPr sz="5750" spc="65" dirty="0">
                <a:solidFill>
                  <a:srgbClr val="2B5439"/>
                </a:solidFill>
                <a:latin typeface="Times New Roman"/>
                <a:cs typeface="Times New Roman"/>
              </a:rPr>
              <a:t>SENSOR</a:t>
            </a:r>
            <a:endParaRPr sz="5750">
              <a:latin typeface="Times New Roman"/>
              <a:cs typeface="Times New Roman"/>
            </a:endParaRPr>
          </a:p>
          <a:p>
            <a:pPr marL="46355" algn="ctr">
              <a:lnSpc>
                <a:spcPct val="100000"/>
              </a:lnSpc>
              <a:spcBef>
                <a:spcPts val="2180"/>
              </a:spcBef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endParaRPr sz="2700">
              <a:latin typeface="Verdana"/>
              <a:cs typeface="Verdana"/>
            </a:endParaRPr>
          </a:p>
          <a:p>
            <a:pPr marL="349250" marR="401955" algn="ctr">
              <a:lnSpc>
                <a:spcPts val="3200"/>
              </a:lnSpc>
              <a:spcBef>
                <a:spcPts val="295"/>
              </a:spcBef>
            </a:pP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ACS712</a:t>
            </a:r>
            <a:r>
              <a:rPr sz="2700" spc="-4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135" dirty="0">
                <a:solidFill>
                  <a:srgbClr val="2B5439"/>
                </a:solidFill>
                <a:latin typeface="Verdana"/>
                <a:cs typeface="Verdana"/>
              </a:rPr>
              <a:t>Hall-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e</a:t>
            </a:r>
            <a:r>
              <a:rPr sz="2700" spc="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ect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based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current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sens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o</a:t>
            </a:r>
            <a:r>
              <a:rPr sz="2700" spc="-860" dirty="0">
                <a:solidFill>
                  <a:srgbClr val="2B5439"/>
                </a:solidFill>
                <a:latin typeface="Verdana"/>
                <a:cs typeface="Verdana"/>
              </a:rPr>
              <a:t>r</a:t>
            </a:r>
            <a:r>
              <a:rPr sz="2700" spc="30" dirty="0">
                <a:solidFill>
                  <a:srgbClr val="2B5439"/>
                </a:solidFill>
                <a:latin typeface="Verdana"/>
                <a:cs typeface="Verdana"/>
              </a:rPr>
              <a:t>,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providing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precise</a:t>
            </a:r>
            <a:r>
              <a:rPr sz="27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endParaRPr sz="2700">
              <a:latin typeface="Verdana"/>
              <a:cs typeface="Verdana"/>
            </a:endParaRPr>
          </a:p>
          <a:p>
            <a:pPr marL="17145" algn="ctr">
              <a:lnSpc>
                <a:spcPts val="2705"/>
              </a:lnSpc>
            </a:pP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non-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intrusive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method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measuring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DC</a:t>
            </a:r>
            <a:r>
              <a:rPr sz="270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or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AC</a:t>
            </a:r>
            <a:endParaRPr sz="2700">
              <a:latin typeface="Verdana"/>
              <a:cs typeface="Verdana"/>
            </a:endParaRPr>
          </a:p>
          <a:p>
            <a:pPr marL="26034" algn="ctr">
              <a:lnSpc>
                <a:spcPts val="3140"/>
              </a:lnSpc>
            </a:pP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currents.</a:t>
            </a:r>
            <a:r>
              <a:rPr sz="2700" spc="-3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With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its</a:t>
            </a:r>
            <a:r>
              <a:rPr sz="2700" spc="-2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linear</a:t>
            </a:r>
            <a:r>
              <a:rPr sz="270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output</a:t>
            </a:r>
            <a:endParaRPr sz="2700">
              <a:latin typeface="Verdana"/>
              <a:cs typeface="Verdana"/>
            </a:endParaRPr>
          </a:p>
          <a:p>
            <a:pPr marL="12700" marR="5080" algn="ctr">
              <a:lnSpc>
                <a:spcPts val="3400"/>
              </a:lnSpc>
              <a:spcBef>
                <a:spcPts val="40"/>
              </a:spcBef>
            </a:pP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proportional</a:t>
            </a:r>
            <a:r>
              <a:rPr sz="2700" spc="-2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sensed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current,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ACS712</a:t>
            </a:r>
            <a:r>
              <a:rPr sz="2700" spc="-50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is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commonly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used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electronic</a:t>
            </a:r>
            <a:endParaRPr sz="2700">
              <a:latin typeface="Verdana"/>
              <a:cs typeface="Verdana"/>
            </a:endParaRPr>
          </a:p>
          <a:p>
            <a:pPr marL="26034" algn="ctr">
              <a:lnSpc>
                <a:spcPts val="3155"/>
              </a:lnSpc>
            </a:pP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projects,</a:t>
            </a:r>
            <a:r>
              <a:rPr sz="2700" spc="-3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power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monitoring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5" dirty="0">
                <a:solidFill>
                  <a:srgbClr val="2B5439"/>
                </a:solidFill>
                <a:latin typeface="Verdana"/>
                <a:cs typeface="Verdana"/>
              </a:rPr>
              <a:t>systems,</a:t>
            </a:r>
            <a:r>
              <a:rPr sz="2700" spc="-3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endParaRPr sz="2700">
              <a:latin typeface="Verdana"/>
              <a:cs typeface="Verdana"/>
            </a:endParaRPr>
          </a:p>
          <a:p>
            <a:pPr marL="1195070" marR="1148715" algn="ctr">
              <a:lnSpc>
                <a:spcPts val="3210"/>
              </a:lnSpc>
              <a:spcBef>
                <a:spcPts val="245"/>
              </a:spcBef>
            </a:pP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renewable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energy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applications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for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accurate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current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measurement.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316" y="7572754"/>
            <a:ext cx="7095744" cy="26669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7416" y="7040878"/>
            <a:ext cx="7476744" cy="32003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7680" y="829818"/>
            <a:ext cx="6554470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>
                <a:solidFill>
                  <a:srgbClr val="2B5439"/>
                </a:solidFill>
                <a:latin typeface="Times New Roman"/>
                <a:cs typeface="Times New Roman"/>
              </a:rPr>
              <a:t>VOLTAGE</a:t>
            </a:r>
            <a:r>
              <a:rPr spc="-315" dirty="0">
                <a:solidFill>
                  <a:srgbClr val="2B5439"/>
                </a:solidFill>
                <a:latin typeface="Times New Roman"/>
                <a:cs typeface="Times New Roman"/>
              </a:rPr>
              <a:t> </a:t>
            </a:r>
            <a:r>
              <a:rPr spc="90" dirty="0">
                <a:solidFill>
                  <a:srgbClr val="2B5439"/>
                </a:solidFill>
                <a:latin typeface="Times New Roman"/>
                <a:cs typeface="Times New Roman"/>
              </a:rPr>
              <a:t>SENSOR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701" y="2876169"/>
            <a:ext cx="8016875" cy="45618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endParaRPr sz="2700">
              <a:latin typeface="Verdana"/>
              <a:cs typeface="Verdana"/>
            </a:endParaRPr>
          </a:p>
          <a:p>
            <a:pPr marL="12700" marR="5080">
              <a:lnSpc>
                <a:spcPts val="3190"/>
              </a:lnSpc>
              <a:spcBef>
                <a:spcPts val="320"/>
              </a:spcBef>
              <a:tabLst>
                <a:tab pos="1568450" algn="l"/>
                <a:tab pos="2948940" algn="l"/>
                <a:tab pos="3507104" algn="l"/>
                <a:tab pos="3787775" algn="l"/>
                <a:tab pos="4023995" algn="l"/>
                <a:tab pos="5410835" algn="l"/>
                <a:tab pos="6393815" algn="l"/>
              </a:tabLst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voltage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sensor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device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that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measures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electrical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potential</a:t>
            </a:r>
            <a:r>
              <a:rPr sz="27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65" dirty="0">
                <a:solidFill>
                  <a:srgbClr val="2B5439"/>
                </a:solidFill>
                <a:latin typeface="Verdana"/>
                <a:cs typeface="Verdana"/>
              </a:rPr>
              <a:t>di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erence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2990"/>
              </a:lnSpc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between</a:t>
            </a:r>
            <a:r>
              <a:rPr sz="2700" spc="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two</a:t>
            </a:r>
            <a:r>
              <a:rPr sz="2700" spc="1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points</a:t>
            </a:r>
            <a:r>
              <a:rPr sz="2700" spc="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2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circuit.</a:t>
            </a:r>
            <a:r>
              <a:rPr sz="2700" spc="11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2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provides</a:t>
            </a:r>
            <a:r>
              <a:rPr sz="2700" spc="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3215"/>
              </a:lnSpc>
            </a:pP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proportional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output</a:t>
            </a:r>
            <a:r>
              <a:rPr sz="27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voltage</a:t>
            </a:r>
            <a:endParaRPr sz="2700">
              <a:latin typeface="Verdana"/>
              <a:cs typeface="Verdana"/>
            </a:endParaRPr>
          </a:p>
          <a:p>
            <a:pPr marL="12700" marR="53340">
              <a:lnSpc>
                <a:spcPts val="3190"/>
              </a:lnSpc>
              <a:spcBef>
                <a:spcPts val="315"/>
              </a:spcBef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corresponding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measured</a:t>
            </a:r>
            <a:r>
              <a:rPr sz="2700" spc="-1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voltage,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aiding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monitoring</a:t>
            </a:r>
            <a:r>
              <a:rPr sz="27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control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2885"/>
              </a:lnSpc>
              <a:tabLst>
                <a:tab pos="2366645" algn="l"/>
                <a:tab pos="3896995" algn="l"/>
                <a:tab pos="5382895" algn="l"/>
                <a:tab pos="6169660" algn="l"/>
                <a:tab pos="7520305" algn="l"/>
              </a:tabLst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applications.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Voltage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sensors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are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crucial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3220"/>
              </a:lnSpc>
            </a:pP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assessing</a:t>
            </a:r>
            <a:r>
              <a:rPr sz="27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electrical</a:t>
            </a:r>
            <a:r>
              <a:rPr sz="27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systems'</a:t>
            </a:r>
            <a:endParaRPr sz="2700">
              <a:latin typeface="Verdana"/>
              <a:cs typeface="Verdana"/>
            </a:endParaRPr>
          </a:p>
          <a:p>
            <a:pPr marL="12700" marR="8890">
              <a:lnSpc>
                <a:spcPts val="3200"/>
              </a:lnSpc>
              <a:spcBef>
                <a:spcPts val="300"/>
              </a:spcBef>
              <a:tabLst>
                <a:tab pos="1284605" algn="l"/>
                <a:tab pos="2148840" algn="l"/>
                <a:tab pos="3815079" algn="l"/>
                <a:tab pos="5316220" algn="l"/>
                <a:tab pos="7696834" algn="l"/>
              </a:tabLst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health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ensuring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optimal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performance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in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various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electronic</a:t>
            </a:r>
            <a:r>
              <a:rPr sz="270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devices.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57784" y="864489"/>
            <a:ext cx="2326005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50" dirty="0">
                <a:solidFill>
                  <a:srgbClr val="2B5439"/>
                </a:solidFill>
                <a:latin typeface="Times New Roman"/>
                <a:cs typeface="Times New Roman"/>
              </a:rPr>
              <a:t>DHT</a:t>
            </a:r>
            <a:r>
              <a:rPr sz="5750" spc="125" dirty="0">
                <a:solidFill>
                  <a:srgbClr val="2B5439"/>
                </a:solidFill>
                <a:latin typeface="Times New Roman"/>
                <a:cs typeface="Times New Roman"/>
              </a:rPr>
              <a:t> </a:t>
            </a:r>
            <a:r>
              <a:rPr sz="5750" spc="-975" dirty="0">
                <a:solidFill>
                  <a:srgbClr val="2B5439"/>
                </a:solidFill>
                <a:latin typeface="Times New Roman"/>
                <a:cs typeface="Times New Roman"/>
              </a:rPr>
              <a:t>11</a:t>
            </a:r>
            <a:endParaRPr sz="5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97465" y="2876169"/>
            <a:ext cx="7605395" cy="37236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endParaRPr sz="2700">
              <a:latin typeface="Verdana"/>
              <a:cs typeface="Verdana"/>
            </a:endParaRPr>
          </a:p>
          <a:p>
            <a:pPr marL="12700" marR="5080" algn="ctr">
              <a:lnSpc>
                <a:spcPts val="3190"/>
              </a:lnSpc>
              <a:spcBef>
                <a:spcPts val="320"/>
              </a:spcBef>
            </a:pP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DHT11</a:t>
            </a:r>
            <a:r>
              <a:rPr sz="2700" spc="-4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basic,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low-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cost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digital</a:t>
            </a:r>
            <a:r>
              <a:rPr sz="2700" spc="-1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temperature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humidity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5" dirty="0">
                <a:solidFill>
                  <a:srgbClr val="2B5439"/>
                </a:solidFill>
                <a:latin typeface="Verdana"/>
                <a:cs typeface="Verdana"/>
              </a:rPr>
              <a:t>s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e</a:t>
            </a:r>
            <a:r>
              <a:rPr sz="2700" spc="-110" dirty="0">
                <a:solidFill>
                  <a:srgbClr val="2B5439"/>
                </a:solidFill>
                <a:latin typeface="Verdana"/>
                <a:cs typeface="Verdana"/>
              </a:rPr>
              <a:t>ns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o</a:t>
            </a:r>
            <a:r>
              <a:rPr sz="2700" spc="-1160" dirty="0">
                <a:solidFill>
                  <a:srgbClr val="2B5439"/>
                </a:solidFill>
                <a:latin typeface="Verdana"/>
                <a:cs typeface="Verdana"/>
              </a:rPr>
              <a:t>r</a:t>
            </a:r>
            <a:r>
              <a:rPr sz="2700" spc="-15" dirty="0">
                <a:solidFill>
                  <a:srgbClr val="2B5439"/>
                </a:solidFill>
                <a:latin typeface="Verdana"/>
                <a:cs typeface="Verdana"/>
              </a:rPr>
              <a:t>.</a:t>
            </a:r>
            <a:r>
              <a:rPr sz="2700" spc="-5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Widely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used</a:t>
            </a:r>
            <a:endParaRPr sz="2700">
              <a:latin typeface="Verdana"/>
              <a:cs typeface="Verdana"/>
            </a:endParaRPr>
          </a:p>
          <a:p>
            <a:pPr marR="635" algn="ctr">
              <a:lnSpc>
                <a:spcPts val="2990"/>
              </a:lnSpc>
            </a:pP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2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hobbyist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projects,</a:t>
            </a:r>
            <a:r>
              <a:rPr sz="2700" spc="-3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provides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reliable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endParaRPr sz="2700">
              <a:latin typeface="Verdana"/>
              <a:cs typeface="Verdana"/>
            </a:endParaRPr>
          </a:p>
          <a:p>
            <a:pPr marR="635" algn="ctr">
              <a:lnSpc>
                <a:spcPts val="3215"/>
              </a:lnSpc>
            </a:pP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real-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time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data.</a:t>
            </a:r>
            <a:r>
              <a:rPr sz="2700" spc="-2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With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simple</a:t>
            </a:r>
            <a:endParaRPr sz="2700">
              <a:latin typeface="Verdana"/>
              <a:cs typeface="Verdana"/>
            </a:endParaRPr>
          </a:p>
          <a:p>
            <a:pPr marL="343535" marR="337820" algn="ctr">
              <a:lnSpc>
                <a:spcPts val="3190"/>
              </a:lnSpc>
              <a:spcBef>
                <a:spcPts val="315"/>
              </a:spcBef>
            </a:pPr>
            <a:r>
              <a:rPr sz="2700" spc="-245" dirty="0">
                <a:solidFill>
                  <a:srgbClr val="2B5439"/>
                </a:solidFill>
                <a:latin typeface="Verdana"/>
                <a:cs typeface="Verdana"/>
              </a:rPr>
              <a:t>3-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pin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interface,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easy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integrate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with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microcontrollers,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making</a:t>
            </a:r>
            <a:r>
              <a:rPr sz="2700" spc="-1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endParaRPr sz="2700">
              <a:latin typeface="Verdana"/>
              <a:cs typeface="Verdana"/>
            </a:endParaRPr>
          </a:p>
          <a:p>
            <a:pPr marR="2540" algn="ctr">
              <a:lnSpc>
                <a:spcPts val="2885"/>
              </a:lnSpc>
            </a:pP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popular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weather</a:t>
            </a:r>
            <a:r>
              <a:rPr sz="2700" spc="-2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monitoring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indoor</a:t>
            </a:r>
            <a:endParaRPr sz="2700">
              <a:latin typeface="Verdana"/>
              <a:cs typeface="Verdana"/>
            </a:endParaRPr>
          </a:p>
          <a:p>
            <a:pPr algn="ctr">
              <a:lnSpc>
                <a:spcPts val="3220"/>
              </a:lnSpc>
            </a:pP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climate</a:t>
            </a:r>
            <a:r>
              <a:rPr sz="27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control</a:t>
            </a:r>
            <a:r>
              <a:rPr sz="2700" spc="-2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applications.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9" y="7467600"/>
            <a:ext cx="8695944" cy="26197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2319" y="6813802"/>
            <a:ext cx="5352287" cy="34000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8310" y="993775"/>
            <a:ext cx="5904865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2B5439"/>
                </a:solidFill>
                <a:latin typeface="Times New Roman"/>
                <a:cs typeface="Times New Roman"/>
              </a:rPr>
              <a:t>RELAY</a:t>
            </a:r>
            <a:r>
              <a:rPr spc="-275" dirty="0">
                <a:solidFill>
                  <a:srgbClr val="2B5439"/>
                </a:solidFill>
                <a:latin typeface="Times New Roman"/>
                <a:cs typeface="Times New Roman"/>
              </a:rPr>
              <a:t> </a:t>
            </a:r>
            <a:r>
              <a:rPr spc="60" dirty="0">
                <a:solidFill>
                  <a:srgbClr val="2B5439"/>
                </a:solidFill>
                <a:latin typeface="Times New Roman"/>
                <a:cs typeface="Times New Roman"/>
              </a:rPr>
              <a:t>MODULE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701" y="2876169"/>
            <a:ext cx="8004809" cy="29356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endParaRPr sz="2700">
              <a:latin typeface="Verdana"/>
              <a:cs typeface="Verdana"/>
            </a:endParaRPr>
          </a:p>
          <a:p>
            <a:pPr marL="12700" marR="29209">
              <a:lnSpc>
                <a:spcPts val="3190"/>
              </a:lnSpc>
              <a:spcBef>
                <a:spcPts val="320"/>
              </a:spcBef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relay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module</a:t>
            </a:r>
            <a:r>
              <a:rPr sz="2700" spc="-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</a:t>
            </a:r>
            <a:r>
              <a:rPr sz="2700" spc="-11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electronic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device</a:t>
            </a:r>
            <a:r>
              <a:rPr sz="2700" spc="-1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containing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one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or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more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relays</a:t>
            </a:r>
            <a:r>
              <a:rPr sz="2700" spc="-2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that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enable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2990"/>
              </a:lnSpc>
              <a:tabLst>
                <a:tab pos="806450" algn="l"/>
                <a:tab pos="2221865" algn="l"/>
                <a:tab pos="2816225" algn="l"/>
                <a:tab pos="4963795" algn="l"/>
                <a:tab pos="6741159" algn="l"/>
              </a:tabLst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control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high-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power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electrical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devices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3215"/>
              </a:lnSpc>
            </a:pP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using</a:t>
            </a:r>
            <a:r>
              <a:rPr sz="2700" spc="-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low-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power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microcontrollers</a:t>
            </a:r>
            <a:endParaRPr sz="2700">
              <a:latin typeface="Verdana"/>
              <a:cs typeface="Verdana"/>
            </a:endParaRPr>
          </a:p>
          <a:p>
            <a:pPr marL="12700" marR="29209">
              <a:lnSpc>
                <a:spcPts val="3190"/>
              </a:lnSpc>
              <a:spcBef>
                <a:spcPts val="315"/>
              </a:spcBef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or</a:t>
            </a:r>
            <a:r>
              <a:rPr sz="2700" spc="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digital</a:t>
            </a:r>
            <a:r>
              <a:rPr sz="2700" spc="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circuits.</a:t>
            </a:r>
            <a:r>
              <a:rPr sz="2700" spc="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acts</a:t>
            </a:r>
            <a:r>
              <a:rPr sz="2700" spc="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as</a:t>
            </a:r>
            <a:r>
              <a:rPr sz="2700" spc="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switch,</a:t>
            </a:r>
            <a:r>
              <a:rPr sz="2700" spc="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allowing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isolation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control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80303" y="5779389"/>
            <a:ext cx="26352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automation,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701" y="5788914"/>
            <a:ext cx="5140325" cy="12509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just">
              <a:lnSpc>
                <a:spcPts val="3200"/>
              </a:lnSpc>
              <a:spcBef>
                <a:spcPts val="240"/>
              </a:spcBef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circuits,</a:t>
            </a:r>
            <a:r>
              <a:rPr sz="2700" spc="55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making</a:t>
            </a:r>
            <a:r>
              <a:rPr sz="2700" spc="70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70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essential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robotics,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home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electronics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projects.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60732" y="1028446"/>
            <a:ext cx="3883025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50" dirty="0">
                <a:solidFill>
                  <a:srgbClr val="2B5439"/>
                </a:solidFill>
                <a:latin typeface="Times New Roman"/>
                <a:cs typeface="Times New Roman"/>
              </a:rPr>
              <a:t>DC</a:t>
            </a:r>
            <a:r>
              <a:rPr sz="5750" spc="-204" dirty="0">
                <a:solidFill>
                  <a:srgbClr val="2B5439"/>
                </a:solidFill>
                <a:latin typeface="Times New Roman"/>
                <a:cs typeface="Times New Roman"/>
              </a:rPr>
              <a:t> </a:t>
            </a:r>
            <a:r>
              <a:rPr sz="5750" spc="-10" dirty="0">
                <a:solidFill>
                  <a:srgbClr val="2B5439"/>
                </a:solidFill>
                <a:latin typeface="Times New Roman"/>
                <a:cs typeface="Times New Roman"/>
              </a:rPr>
              <a:t>MOTOR</a:t>
            </a:r>
            <a:endParaRPr sz="5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702" y="2897505"/>
            <a:ext cx="8127365" cy="451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160" algn="ctr">
              <a:lnSpc>
                <a:spcPct val="100000"/>
              </a:lnSpc>
              <a:spcBef>
                <a:spcPts val="100"/>
              </a:spcBef>
            </a:pP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endParaRPr sz="2700">
              <a:latin typeface="Verdana"/>
              <a:cs typeface="Verdana"/>
            </a:endParaRPr>
          </a:p>
          <a:p>
            <a:pPr marL="441959" marR="448309" indent="9525" algn="ctr">
              <a:lnSpc>
                <a:spcPct val="99000"/>
              </a:lnSpc>
              <a:spcBef>
                <a:spcPts val="105"/>
              </a:spcBef>
            </a:pP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DC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(Direct</a:t>
            </a:r>
            <a:r>
              <a:rPr sz="2700" spc="-1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Current)</a:t>
            </a:r>
            <a:r>
              <a:rPr sz="2700" spc="-25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motor</a:t>
            </a:r>
            <a:r>
              <a:rPr sz="2700" spc="-2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an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electromechanical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device</a:t>
            </a:r>
            <a:r>
              <a:rPr sz="2700" spc="-11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that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converts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electrical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energy</a:t>
            </a:r>
            <a:r>
              <a:rPr sz="270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into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mechanical</a:t>
            </a:r>
            <a:r>
              <a:rPr sz="2700" spc="-11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motion.</a:t>
            </a:r>
            <a:r>
              <a:rPr sz="2700" spc="-2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It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operates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on</a:t>
            </a:r>
            <a:r>
              <a:rPr sz="2700" spc="-2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principle</a:t>
            </a:r>
            <a:r>
              <a:rPr sz="270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endParaRPr sz="2700">
              <a:latin typeface="Verdana"/>
              <a:cs typeface="Verdana"/>
            </a:endParaRPr>
          </a:p>
          <a:p>
            <a:pPr marL="12700" marR="5080" algn="ctr">
              <a:lnSpc>
                <a:spcPts val="3200"/>
              </a:lnSpc>
              <a:spcBef>
                <a:spcPts val="295"/>
              </a:spcBef>
            </a:pP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electromagnetic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induction,</a:t>
            </a:r>
            <a:r>
              <a:rPr sz="2700" spc="-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using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1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direct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current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00" spc="-2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create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magnetic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field</a:t>
            </a:r>
            <a:endParaRPr sz="2700">
              <a:latin typeface="Verdana"/>
              <a:cs typeface="Verdana"/>
            </a:endParaRPr>
          </a:p>
          <a:p>
            <a:pPr marR="6350" algn="ctr">
              <a:lnSpc>
                <a:spcPts val="2905"/>
              </a:lnSpc>
            </a:pP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that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drives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rotation</a:t>
            </a:r>
            <a:r>
              <a:rPr sz="2700" spc="-2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motor's</a:t>
            </a:r>
            <a:r>
              <a:rPr sz="2700" spc="-2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shaft.</a:t>
            </a:r>
            <a:r>
              <a:rPr sz="2700" spc="-3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DC</a:t>
            </a:r>
            <a:endParaRPr sz="2700">
              <a:latin typeface="Verdana"/>
              <a:cs typeface="Verdana"/>
            </a:endParaRPr>
          </a:p>
          <a:p>
            <a:pPr marL="757555" marR="795655" indent="743585">
              <a:lnSpc>
                <a:spcPts val="3210"/>
              </a:lnSpc>
              <a:spcBef>
                <a:spcPts val="290"/>
              </a:spcBef>
            </a:pP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motors</a:t>
            </a:r>
            <a:r>
              <a:rPr sz="2700" spc="-2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are</a:t>
            </a:r>
            <a:r>
              <a:rPr sz="27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widely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employed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in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various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applications,</a:t>
            </a:r>
            <a:r>
              <a:rPr sz="27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including</a:t>
            </a:r>
            <a:r>
              <a:rPr sz="27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robotics,</a:t>
            </a:r>
            <a:endParaRPr sz="2700">
              <a:latin typeface="Verdana"/>
              <a:cs typeface="Verdana"/>
            </a:endParaRPr>
          </a:p>
          <a:p>
            <a:pPr marL="989330">
              <a:lnSpc>
                <a:spcPts val="2895"/>
              </a:lnSpc>
            </a:pP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electronics,</a:t>
            </a:r>
            <a:r>
              <a:rPr sz="27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automotive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systems.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316" y="7024115"/>
            <a:ext cx="6420612" cy="326288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5743" y="6313930"/>
            <a:ext cx="6486144" cy="39730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3366" y="993775"/>
            <a:ext cx="4794885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>
                <a:solidFill>
                  <a:srgbClr val="2B5439"/>
                </a:solidFill>
                <a:latin typeface="Times New Roman"/>
                <a:cs typeface="Times New Roman"/>
              </a:rPr>
              <a:t>TRANSISTOR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701" y="2897505"/>
            <a:ext cx="8014970" cy="413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endParaRPr sz="2700">
              <a:latin typeface="Verdana"/>
              <a:cs typeface="Verdana"/>
            </a:endParaRPr>
          </a:p>
          <a:p>
            <a:pPr marL="12700" marR="11430">
              <a:lnSpc>
                <a:spcPts val="3200"/>
              </a:lnSpc>
              <a:spcBef>
                <a:spcPts val="200"/>
              </a:spcBef>
              <a:tabLst>
                <a:tab pos="1934210" algn="l"/>
                <a:tab pos="2528570" algn="l"/>
                <a:tab pos="3082925" algn="l"/>
                <a:tab pos="5883275" algn="l"/>
                <a:tab pos="7311390" algn="l"/>
              </a:tabLst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transistor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semiconductor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device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that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amplifies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or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switches</a:t>
            </a:r>
            <a:r>
              <a:rPr sz="270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electronic</a:t>
            </a:r>
            <a:endParaRPr sz="2700">
              <a:latin typeface="Verdana"/>
              <a:cs typeface="Verdana"/>
            </a:endParaRPr>
          </a:p>
          <a:p>
            <a:pPr marL="12700" marR="18415">
              <a:lnSpc>
                <a:spcPts val="3200"/>
              </a:lnSpc>
              <a:spcBef>
                <a:spcPts val="105"/>
              </a:spcBef>
              <a:tabLst>
                <a:tab pos="1444625" algn="l"/>
                <a:tab pos="1939925" algn="l"/>
                <a:tab pos="2724785" algn="l"/>
                <a:tab pos="3795395" algn="l"/>
                <a:tab pos="4988560" algn="l"/>
                <a:tab pos="5527675" algn="l"/>
              </a:tabLst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signals.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has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three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layers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semiconductor 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material:</a:t>
            </a:r>
            <a:r>
              <a:rPr sz="270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e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m</a:t>
            </a: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i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tte</a:t>
            </a:r>
            <a:r>
              <a:rPr sz="2700" spc="-1035" dirty="0">
                <a:solidFill>
                  <a:srgbClr val="2B5439"/>
                </a:solidFill>
                <a:latin typeface="Verdana"/>
                <a:cs typeface="Verdana"/>
              </a:rPr>
              <a:t>r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,</a:t>
            </a:r>
            <a:r>
              <a:rPr sz="2700" spc="-4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base,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endParaRPr sz="2700">
              <a:latin typeface="Verdana"/>
              <a:cs typeface="Verdana"/>
            </a:endParaRPr>
          </a:p>
          <a:p>
            <a:pPr marL="12700" marR="5080">
              <a:lnSpc>
                <a:spcPts val="3190"/>
              </a:lnSpc>
              <a:spcBef>
                <a:spcPts val="110"/>
              </a:spcBef>
              <a:tabLst>
                <a:tab pos="1688464" algn="l"/>
                <a:tab pos="2331720" algn="l"/>
                <a:tab pos="3993515" algn="l"/>
                <a:tab pos="4420235" algn="l"/>
                <a:tab pos="5502275" algn="l"/>
                <a:tab pos="6908800" algn="l"/>
                <a:tab pos="7459345" algn="l"/>
              </a:tabLst>
            </a:pPr>
            <a:r>
              <a:rPr sz="2700" spc="80" dirty="0">
                <a:solidFill>
                  <a:srgbClr val="2B5439"/>
                </a:solidFill>
                <a:latin typeface="Verdana"/>
                <a:cs typeface="Verdana"/>
              </a:rPr>
              <a:t>c</a:t>
            </a:r>
            <a:r>
              <a:rPr sz="2700" spc="105" dirty="0">
                <a:solidFill>
                  <a:srgbClr val="2B5439"/>
                </a:solidFill>
                <a:latin typeface="Verdana"/>
                <a:cs typeface="Verdana"/>
              </a:rPr>
              <a:t>o</a:t>
            </a:r>
            <a:r>
              <a:rPr sz="2700" spc="80" dirty="0">
                <a:solidFill>
                  <a:srgbClr val="2B5439"/>
                </a:solidFill>
                <a:latin typeface="Verdana"/>
                <a:cs typeface="Verdana"/>
              </a:rPr>
              <a:t>l</a:t>
            </a:r>
            <a:r>
              <a:rPr sz="2700" spc="55" dirty="0">
                <a:solidFill>
                  <a:srgbClr val="2B5439"/>
                </a:solidFill>
                <a:latin typeface="Verdana"/>
                <a:cs typeface="Verdana"/>
              </a:rPr>
              <a:t>l</a:t>
            </a:r>
            <a:r>
              <a:rPr sz="2700" spc="105" dirty="0">
                <a:solidFill>
                  <a:srgbClr val="2B5439"/>
                </a:solidFill>
                <a:latin typeface="Verdana"/>
                <a:cs typeface="Verdana"/>
              </a:rPr>
              <a:t>ect</a:t>
            </a:r>
            <a:r>
              <a:rPr sz="2700" spc="150" dirty="0">
                <a:solidFill>
                  <a:srgbClr val="2B5439"/>
                </a:solidFill>
                <a:latin typeface="Verdana"/>
                <a:cs typeface="Verdana"/>
              </a:rPr>
              <a:t>o</a:t>
            </a:r>
            <a:r>
              <a:rPr sz="2700" spc="-1019" dirty="0">
                <a:solidFill>
                  <a:srgbClr val="2B5439"/>
                </a:solidFill>
                <a:latin typeface="Verdana"/>
                <a:cs typeface="Verdana"/>
              </a:rPr>
              <a:t>r</a:t>
            </a:r>
            <a:r>
              <a:rPr sz="2700" spc="125" dirty="0">
                <a:solidFill>
                  <a:srgbClr val="2B5439"/>
                </a:solidFill>
                <a:latin typeface="Verdana"/>
                <a:cs typeface="Verdana"/>
              </a:rPr>
              <a:t>.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By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applying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small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current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the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base,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much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larger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current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can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2905"/>
              </a:lnSpc>
            </a:pP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flow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between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collector</a:t>
            </a:r>
            <a:r>
              <a:rPr sz="27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14" dirty="0">
                <a:solidFill>
                  <a:srgbClr val="2B5439"/>
                </a:solidFill>
                <a:latin typeface="Verdana"/>
                <a:cs typeface="Verdana"/>
              </a:rPr>
              <a:t>e</a:t>
            </a:r>
            <a:r>
              <a:rPr sz="2700" spc="-105" dirty="0">
                <a:solidFill>
                  <a:srgbClr val="2B5439"/>
                </a:solidFill>
                <a:latin typeface="Verdana"/>
                <a:cs typeface="Verdana"/>
              </a:rPr>
              <a:t>m</a:t>
            </a:r>
            <a:r>
              <a:rPr sz="2700" spc="-130" dirty="0">
                <a:solidFill>
                  <a:srgbClr val="2B5439"/>
                </a:solidFill>
                <a:latin typeface="Verdana"/>
                <a:cs typeface="Verdana"/>
              </a:rPr>
              <a:t>i</a:t>
            </a:r>
            <a:r>
              <a:rPr sz="2700" spc="-105" dirty="0">
                <a:solidFill>
                  <a:srgbClr val="2B5439"/>
                </a:solidFill>
                <a:latin typeface="Verdana"/>
                <a:cs typeface="Verdana"/>
              </a:rPr>
              <a:t>tt</a:t>
            </a:r>
            <a:r>
              <a:rPr sz="2700" spc="-114" dirty="0">
                <a:solidFill>
                  <a:srgbClr val="2B5439"/>
                </a:solidFill>
                <a:latin typeface="Verdana"/>
                <a:cs typeface="Verdana"/>
              </a:rPr>
              <a:t>e</a:t>
            </a:r>
            <a:r>
              <a:rPr sz="2700" spc="-875" dirty="0">
                <a:solidFill>
                  <a:srgbClr val="2B5439"/>
                </a:solidFill>
                <a:latin typeface="Verdana"/>
                <a:cs typeface="Verdana"/>
              </a:rPr>
              <a:t>r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,</a:t>
            </a:r>
            <a:r>
              <a:rPr sz="2700" spc="-2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allowing</a:t>
            </a:r>
            <a:endParaRPr sz="2700">
              <a:latin typeface="Verdana"/>
              <a:cs typeface="Verdana"/>
            </a:endParaRPr>
          </a:p>
          <a:p>
            <a:pPr marL="12700" marR="3446145">
              <a:lnSpc>
                <a:spcPts val="3190"/>
              </a:lnSpc>
              <a:spcBef>
                <a:spcPts val="320"/>
              </a:spcBef>
            </a:pP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precise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control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electronic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circuits.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5609" y="1028446"/>
            <a:ext cx="400050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50" spc="-15" dirty="0">
                <a:solidFill>
                  <a:srgbClr val="2B5439"/>
                </a:solidFill>
                <a:latin typeface="Times New Roman"/>
                <a:cs typeface="Times New Roman"/>
              </a:rPr>
              <a:t>C</a:t>
            </a:r>
            <a:r>
              <a:rPr sz="5750" dirty="0">
                <a:solidFill>
                  <a:srgbClr val="2B5439"/>
                </a:solidFill>
                <a:latin typeface="Times New Roman"/>
                <a:cs typeface="Times New Roman"/>
              </a:rPr>
              <a:t>A</a:t>
            </a:r>
            <a:r>
              <a:rPr sz="5750" spc="-1085" dirty="0">
                <a:solidFill>
                  <a:srgbClr val="2B5439"/>
                </a:solidFill>
                <a:latin typeface="Times New Roman"/>
                <a:cs typeface="Times New Roman"/>
              </a:rPr>
              <a:t>P</a:t>
            </a:r>
            <a:r>
              <a:rPr sz="5750" dirty="0">
                <a:solidFill>
                  <a:srgbClr val="2B5439"/>
                </a:solidFill>
                <a:latin typeface="Times New Roman"/>
                <a:cs typeface="Times New Roman"/>
              </a:rPr>
              <a:t>ACI</a:t>
            </a:r>
            <a:r>
              <a:rPr sz="5750" spc="-220" dirty="0">
                <a:solidFill>
                  <a:srgbClr val="2B5439"/>
                </a:solidFill>
                <a:latin typeface="Times New Roman"/>
                <a:cs typeface="Times New Roman"/>
              </a:rPr>
              <a:t>T</a:t>
            </a:r>
            <a:r>
              <a:rPr sz="5750" dirty="0">
                <a:solidFill>
                  <a:srgbClr val="2B5439"/>
                </a:solidFill>
                <a:latin typeface="Times New Roman"/>
                <a:cs typeface="Times New Roman"/>
              </a:rPr>
              <a:t>OR</a:t>
            </a:r>
            <a:endParaRPr sz="5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5369" y="2876169"/>
            <a:ext cx="8057515" cy="45358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5085" algn="ctr">
              <a:lnSpc>
                <a:spcPct val="100000"/>
              </a:lnSpc>
              <a:spcBef>
                <a:spcPts val="265"/>
              </a:spcBef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endParaRPr sz="2700">
              <a:latin typeface="Verdana"/>
              <a:cs typeface="Verdana"/>
            </a:endParaRPr>
          </a:p>
          <a:p>
            <a:pPr marL="323215" marR="270510" algn="ctr">
              <a:lnSpc>
                <a:spcPts val="3190"/>
              </a:lnSpc>
              <a:spcBef>
                <a:spcPts val="320"/>
              </a:spcBef>
            </a:pP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1000</a:t>
            </a:r>
            <a:r>
              <a:rPr sz="2700" spc="-3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μF</a:t>
            </a:r>
            <a:r>
              <a:rPr sz="270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capacitor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an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electrolytic</a:t>
            </a:r>
            <a:r>
              <a:rPr sz="270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capacitor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with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capacitance</a:t>
            </a: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700" spc="-10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1000</a:t>
            </a:r>
            <a:endParaRPr sz="2700">
              <a:latin typeface="Verdana"/>
              <a:cs typeface="Verdana"/>
            </a:endParaRPr>
          </a:p>
          <a:p>
            <a:pPr marL="35560" algn="ctr">
              <a:lnSpc>
                <a:spcPts val="2990"/>
              </a:lnSpc>
            </a:pP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microfarads.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commonly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used</a:t>
            </a:r>
            <a:r>
              <a:rPr sz="27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in</a:t>
            </a:r>
            <a:r>
              <a:rPr sz="27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electronic</a:t>
            </a:r>
            <a:endParaRPr sz="2700">
              <a:latin typeface="Verdana"/>
              <a:cs typeface="Verdana"/>
            </a:endParaRPr>
          </a:p>
          <a:p>
            <a:pPr marL="43180" algn="ctr">
              <a:lnSpc>
                <a:spcPts val="3215"/>
              </a:lnSpc>
            </a:pP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circuits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stabilize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voltage,</a:t>
            </a:r>
            <a:endParaRPr sz="2700">
              <a:latin typeface="Verdana"/>
              <a:cs typeface="Verdana"/>
            </a:endParaRPr>
          </a:p>
          <a:p>
            <a:pPr marL="744220" marR="687070" algn="ctr">
              <a:lnSpc>
                <a:spcPts val="3190"/>
              </a:lnSpc>
              <a:spcBef>
                <a:spcPts val="315"/>
              </a:spcBef>
            </a:pP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filter</a:t>
            </a:r>
            <a:r>
              <a:rPr sz="27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out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low-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frequency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noise,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store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electrical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charge.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Its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high</a:t>
            </a:r>
            <a:endParaRPr sz="2700">
              <a:latin typeface="Verdana"/>
              <a:cs typeface="Verdana"/>
            </a:endParaRPr>
          </a:p>
          <a:p>
            <a:pPr marL="35560" algn="ctr">
              <a:lnSpc>
                <a:spcPts val="2905"/>
              </a:lnSpc>
              <a:tabLst>
                <a:tab pos="4149725" algn="l"/>
              </a:tabLst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capacitance</a:t>
            </a: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makes</a:t>
            </a:r>
            <a:r>
              <a:rPr sz="270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e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	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ective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smoothing</a:t>
            </a:r>
            <a:endParaRPr sz="2700">
              <a:latin typeface="Verdana"/>
              <a:cs typeface="Verdana"/>
            </a:endParaRPr>
          </a:p>
          <a:p>
            <a:pPr marL="12700" marR="5080" indent="1469390">
              <a:lnSpc>
                <a:spcPts val="3190"/>
              </a:lnSpc>
              <a:spcBef>
                <a:spcPts val="320"/>
              </a:spcBef>
            </a:pP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power</a:t>
            </a:r>
            <a:r>
              <a:rPr sz="270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supplies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supporting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applications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where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substantial</a:t>
            </a:r>
            <a:r>
              <a:rPr sz="27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charge</a:t>
            </a:r>
            <a:r>
              <a:rPr sz="27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storage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endParaRPr sz="2700">
              <a:latin typeface="Verdana"/>
              <a:cs typeface="Verdana"/>
            </a:endParaRPr>
          </a:p>
          <a:p>
            <a:pPr marL="3304540">
              <a:lnSpc>
                <a:spcPts val="2905"/>
              </a:lnSpc>
            </a:pP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required.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316" y="7045450"/>
            <a:ext cx="7324344" cy="32415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3200" y="6861045"/>
            <a:ext cx="7487411" cy="33771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22921" y="508762"/>
            <a:ext cx="3746500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B5439"/>
                </a:solidFill>
              </a:rPr>
              <a:t>RESISTOR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dirty="0"/>
              <a:t>1K</a:t>
            </a:r>
            <a:r>
              <a:rPr spc="-195" dirty="0"/>
              <a:t> </a:t>
            </a:r>
            <a:r>
              <a:rPr spc="-50" dirty="0"/>
              <a:t>resistors</a:t>
            </a:r>
            <a:r>
              <a:rPr spc="-170" dirty="0"/>
              <a:t> </a:t>
            </a:r>
            <a:r>
              <a:rPr dirty="0"/>
              <a:t>are</a:t>
            </a:r>
            <a:r>
              <a:rPr spc="-125" dirty="0"/>
              <a:t> </a:t>
            </a:r>
            <a:r>
              <a:rPr spc="-25" dirty="0"/>
              <a:t>electronic</a:t>
            </a:r>
            <a:r>
              <a:rPr spc="-130" dirty="0"/>
              <a:t> </a:t>
            </a:r>
            <a:r>
              <a:rPr spc="-35" dirty="0"/>
              <a:t>components</a:t>
            </a:r>
            <a:r>
              <a:rPr spc="-150" dirty="0"/>
              <a:t> </a:t>
            </a:r>
            <a:r>
              <a:rPr dirty="0"/>
              <a:t>that</a:t>
            </a:r>
            <a:r>
              <a:rPr spc="-125" dirty="0"/>
              <a:t> </a:t>
            </a:r>
            <a:r>
              <a:rPr spc="-25" dirty="0"/>
              <a:t>are </a:t>
            </a:r>
            <a:r>
              <a:rPr dirty="0"/>
              <a:t>usedto</a:t>
            </a:r>
            <a:r>
              <a:rPr spc="75" dirty="0"/>
              <a:t> </a:t>
            </a:r>
            <a:r>
              <a:rPr dirty="0"/>
              <a:t>reduce</a:t>
            </a:r>
            <a:r>
              <a:rPr spc="80" dirty="0"/>
              <a:t> </a:t>
            </a:r>
            <a:r>
              <a:rPr dirty="0"/>
              <a:t>the</a:t>
            </a:r>
            <a:r>
              <a:rPr spc="65" dirty="0"/>
              <a:t> </a:t>
            </a:r>
            <a:r>
              <a:rPr dirty="0"/>
              <a:t>flow</a:t>
            </a:r>
            <a:r>
              <a:rPr spc="75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electric</a:t>
            </a:r>
            <a:r>
              <a:rPr spc="90" dirty="0"/>
              <a:t> </a:t>
            </a:r>
            <a:r>
              <a:rPr dirty="0"/>
              <a:t>current</a:t>
            </a:r>
            <a:r>
              <a:rPr spc="60" dirty="0"/>
              <a:t> </a:t>
            </a:r>
            <a:r>
              <a:rPr dirty="0"/>
              <a:t>in</a:t>
            </a:r>
            <a:r>
              <a:rPr spc="70" dirty="0"/>
              <a:t> </a:t>
            </a:r>
            <a:r>
              <a:rPr spc="-50" dirty="0"/>
              <a:t>a </a:t>
            </a:r>
            <a:r>
              <a:rPr dirty="0"/>
              <a:t>circuit.</a:t>
            </a:r>
            <a:r>
              <a:rPr spc="40" dirty="0"/>
              <a:t> </a:t>
            </a:r>
            <a:r>
              <a:rPr dirty="0"/>
              <a:t>They</a:t>
            </a:r>
            <a:r>
              <a:rPr spc="55" dirty="0"/>
              <a:t> </a:t>
            </a:r>
            <a:r>
              <a:rPr dirty="0"/>
              <a:t>are</a:t>
            </a:r>
            <a:r>
              <a:rPr spc="80" dirty="0"/>
              <a:t> </a:t>
            </a:r>
            <a:r>
              <a:rPr dirty="0"/>
              <a:t>passive</a:t>
            </a:r>
            <a:r>
              <a:rPr spc="70" dirty="0"/>
              <a:t> </a:t>
            </a:r>
            <a:r>
              <a:rPr dirty="0"/>
              <a:t>components</a:t>
            </a:r>
            <a:r>
              <a:rPr spc="60" dirty="0"/>
              <a:t> </a:t>
            </a:r>
            <a:r>
              <a:rPr dirty="0"/>
              <a:t>that</a:t>
            </a:r>
            <a:r>
              <a:rPr spc="85" dirty="0"/>
              <a:t> </a:t>
            </a:r>
            <a:r>
              <a:rPr spc="-25" dirty="0"/>
              <a:t>are </a:t>
            </a:r>
            <a:r>
              <a:rPr dirty="0"/>
              <a:t>designed</a:t>
            </a:r>
            <a:r>
              <a:rPr spc="-7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35" dirty="0"/>
              <a:t>resist</a:t>
            </a:r>
            <a:r>
              <a:rPr spc="-114" dirty="0"/>
              <a:t> </a:t>
            </a:r>
            <a:r>
              <a:rPr dirty="0"/>
              <a:t>the</a:t>
            </a:r>
            <a:r>
              <a:rPr spc="-85" dirty="0"/>
              <a:t> </a:t>
            </a:r>
            <a:r>
              <a:rPr dirty="0"/>
              <a:t>flow</a:t>
            </a:r>
            <a:r>
              <a:rPr spc="-8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70" dirty="0"/>
              <a:t>current,</a:t>
            </a:r>
            <a:r>
              <a:rPr spc="-120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20" dirty="0"/>
              <a:t>they </a:t>
            </a:r>
            <a:r>
              <a:rPr dirty="0"/>
              <a:t>are</a:t>
            </a:r>
            <a:r>
              <a:rPr spc="-165" dirty="0"/>
              <a:t> </a:t>
            </a:r>
            <a:r>
              <a:rPr dirty="0"/>
              <a:t>often</a:t>
            </a:r>
            <a:r>
              <a:rPr spc="-160" dirty="0"/>
              <a:t> </a:t>
            </a:r>
            <a:r>
              <a:rPr spc="-25" dirty="0"/>
              <a:t>used</a:t>
            </a:r>
            <a:r>
              <a:rPr spc="-175" dirty="0"/>
              <a:t> </a:t>
            </a:r>
            <a:r>
              <a:rPr dirty="0"/>
              <a:t>to</a:t>
            </a:r>
            <a:r>
              <a:rPr spc="-140" dirty="0"/>
              <a:t> </a:t>
            </a:r>
            <a:r>
              <a:rPr spc="-30" dirty="0"/>
              <a:t>limit</a:t>
            </a:r>
            <a:r>
              <a:rPr spc="-185" dirty="0"/>
              <a:t> </a:t>
            </a:r>
            <a:r>
              <a:rPr dirty="0"/>
              <a:t>the</a:t>
            </a:r>
            <a:r>
              <a:rPr spc="-165" dirty="0"/>
              <a:t> </a:t>
            </a:r>
            <a:r>
              <a:rPr spc="-55" dirty="0"/>
              <a:t>current</a:t>
            </a:r>
            <a:r>
              <a:rPr spc="-180" dirty="0"/>
              <a:t> </a:t>
            </a:r>
            <a:r>
              <a:rPr dirty="0"/>
              <a:t>in</a:t>
            </a:r>
            <a:r>
              <a:rPr spc="-175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25" dirty="0"/>
              <a:t>circuit</a:t>
            </a:r>
            <a:r>
              <a:rPr spc="-180" dirty="0"/>
              <a:t> </a:t>
            </a:r>
            <a:r>
              <a:rPr spc="-25" dirty="0"/>
              <a:t>to </a:t>
            </a:r>
            <a:r>
              <a:rPr spc="-30" dirty="0"/>
              <a:t>protect</a:t>
            </a:r>
            <a:r>
              <a:rPr spc="-150" dirty="0"/>
              <a:t> </a:t>
            </a:r>
            <a:r>
              <a:rPr spc="-45" dirty="0"/>
              <a:t>other</a:t>
            </a:r>
            <a:r>
              <a:rPr spc="-229" dirty="0"/>
              <a:t> </a:t>
            </a:r>
            <a:r>
              <a:rPr spc="-50" dirty="0"/>
              <a:t>components</a:t>
            </a:r>
            <a:r>
              <a:rPr spc="-190" dirty="0"/>
              <a:t> </a:t>
            </a:r>
            <a:r>
              <a:rPr spc="-35" dirty="0"/>
              <a:t>from</a:t>
            </a:r>
            <a:r>
              <a:rPr spc="-240" dirty="0"/>
              <a:t> </a:t>
            </a:r>
            <a:r>
              <a:rPr spc="-10" dirty="0"/>
              <a:t>damage.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4411" y="5538213"/>
            <a:ext cx="4991099" cy="46954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2B5439"/>
                </a:solidFill>
              </a:rPr>
              <a:t>SOFTWARE</a:t>
            </a:r>
            <a:r>
              <a:rPr spc="-30" dirty="0">
                <a:solidFill>
                  <a:srgbClr val="2B5439"/>
                </a:solidFill>
              </a:rPr>
              <a:t> </a:t>
            </a:r>
            <a:r>
              <a:rPr spc="-25" dirty="0">
                <a:solidFill>
                  <a:srgbClr val="2B5439"/>
                </a:solidFill>
              </a:rPr>
              <a:t>USED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4247" y="4244340"/>
            <a:ext cx="134112" cy="1325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4247" y="4786884"/>
            <a:ext cx="134112" cy="1325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19240" y="3927170"/>
            <a:ext cx="3136900" cy="1107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4310"/>
              </a:lnSpc>
              <a:spcBef>
                <a:spcPts val="95"/>
              </a:spcBef>
              <a:tabLst>
                <a:tab pos="1399540" algn="l"/>
                <a:tab pos="1967864" algn="l"/>
              </a:tabLst>
            </a:pPr>
            <a:r>
              <a:rPr sz="3500" spc="135" dirty="0">
                <a:latin typeface="Georgia"/>
                <a:cs typeface="Georgia"/>
              </a:rPr>
              <a:t>Arduino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-25" dirty="0">
                <a:latin typeface="Georgia"/>
                <a:cs typeface="Georgia"/>
              </a:rPr>
              <a:t>IDE </a:t>
            </a:r>
            <a:r>
              <a:rPr sz="3500" spc="114" dirty="0">
                <a:latin typeface="Georgia"/>
                <a:cs typeface="Georgia"/>
              </a:rPr>
              <a:t>Blynk</a:t>
            </a:r>
            <a:r>
              <a:rPr sz="3500" dirty="0">
                <a:latin typeface="Georgia"/>
                <a:cs typeface="Georgia"/>
              </a:rPr>
              <a:t>	IOT</a:t>
            </a:r>
            <a:r>
              <a:rPr sz="3500" spc="30" dirty="0">
                <a:latin typeface="Georgia"/>
                <a:cs typeface="Georgia"/>
              </a:rPr>
              <a:t> </a:t>
            </a:r>
            <a:r>
              <a:rPr sz="3500" spc="35" dirty="0">
                <a:latin typeface="Georgia"/>
                <a:cs typeface="Georgia"/>
              </a:rPr>
              <a:t>App</a:t>
            </a:r>
            <a:endParaRPr sz="3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4696" y="2802636"/>
            <a:ext cx="152400" cy="152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4696" y="3345180"/>
            <a:ext cx="152400" cy="152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4696" y="3878580"/>
            <a:ext cx="152400" cy="152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4696" y="4411980"/>
            <a:ext cx="152400" cy="152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4696" y="4956048"/>
            <a:ext cx="152400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4696" y="5489448"/>
            <a:ext cx="152400" cy="152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4696" y="6022848"/>
            <a:ext cx="152400" cy="1524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4696" y="6565392"/>
            <a:ext cx="152400" cy="1524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4696" y="7098792"/>
            <a:ext cx="152400" cy="1524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4696" y="7632192"/>
            <a:ext cx="152400" cy="1524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4696" y="8174735"/>
            <a:ext cx="152400" cy="1524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4696" y="8708135"/>
            <a:ext cx="152400" cy="1524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4696" y="9241535"/>
            <a:ext cx="152400" cy="1524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397755" y="2474722"/>
            <a:ext cx="7117080" cy="70834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395979">
              <a:lnSpc>
                <a:spcPct val="101099"/>
              </a:lnSpc>
              <a:spcBef>
                <a:spcPts val="55"/>
              </a:spcBef>
            </a:pPr>
            <a:r>
              <a:rPr sz="3500" spc="-10" dirty="0">
                <a:solidFill>
                  <a:srgbClr val="2B5439"/>
                </a:solidFill>
                <a:latin typeface="Verdana"/>
                <a:cs typeface="Verdana"/>
              </a:rPr>
              <a:t>Introduction Objectives Motivation </a:t>
            </a:r>
            <a:r>
              <a:rPr sz="3500" spc="-45" dirty="0">
                <a:solidFill>
                  <a:srgbClr val="2B5439"/>
                </a:solidFill>
                <a:latin typeface="Verdana"/>
                <a:cs typeface="Verdana"/>
              </a:rPr>
              <a:t>Literature</a:t>
            </a:r>
            <a:r>
              <a:rPr sz="3500" spc="-3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3500" spc="-50" dirty="0">
                <a:solidFill>
                  <a:srgbClr val="2B5439"/>
                </a:solidFill>
                <a:latin typeface="Verdana"/>
                <a:cs typeface="Verdana"/>
              </a:rPr>
              <a:t>survey</a:t>
            </a: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3500" spc="-40" dirty="0">
                <a:solidFill>
                  <a:srgbClr val="2B5439"/>
                </a:solidFill>
                <a:latin typeface="Verdana"/>
                <a:cs typeface="Verdana"/>
              </a:rPr>
              <a:t>Project</a:t>
            </a:r>
            <a:r>
              <a:rPr sz="3500" spc="-3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3500" spc="-55" dirty="0">
                <a:solidFill>
                  <a:srgbClr val="2B5439"/>
                </a:solidFill>
                <a:latin typeface="Verdana"/>
                <a:cs typeface="Verdana"/>
              </a:rPr>
              <a:t>work</a:t>
            </a:r>
            <a:r>
              <a:rPr sz="3500" spc="-30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3500" spc="-10" dirty="0">
                <a:solidFill>
                  <a:srgbClr val="2B5439"/>
                </a:solidFill>
                <a:latin typeface="Verdana"/>
                <a:cs typeface="Verdana"/>
              </a:rPr>
              <a:t>description</a:t>
            </a:r>
            <a:endParaRPr sz="35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3500" spc="-30" dirty="0">
                <a:solidFill>
                  <a:srgbClr val="2B5439"/>
                </a:solidFill>
                <a:latin typeface="Verdana"/>
                <a:cs typeface="Verdana"/>
              </a:rPr>
              <a:t>Block</a:t>
            </a:r>
            <a:r>
              <a:rPr sz="35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3500" spc="-35" dirty="0">
                <a:solidFill>
                  <a:srgbClr val="2B5439"/>
                </a:solidFill>
                <a:latin typeface="Verdana"/>
                <a:cs typeface="Verdana"/>
              </a:rPr>
              <a:t>Diagram</a:t>
            </a:r>
            <a:r>
              <a:rPr sz="3500" spc="-3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2B5439"/>
                </a:solidFill>
                <a:latin typeface="Verdana"/>
                <a:cs typeface="Verdana"/>
              </a:rPr>
              <a:t>&amp;</a:t>
            </a:r>
            <a:r>
              <a:rPr sz="35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3500" spc="-55" dirty="0">
                <a:solidFill>
                  <a:srgbClr val="2B5439"/>
                </a:solidFill>
                <a:latin typeface="Verdana"/>
                <a:cs typeface="Verdana"/>
              </a:rPr>
              <a:t>Circuit</a:t>
            </a:r>
            <a:r>
              <a:rPr sz="350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3500" spc="-10" dirty="0">
                <a:solidFill>
                  <a:srgbClr val="2B5439"/>
                </a:solidFill>
                <a:latin typeface="Verdana"/>
                <a:cs typeface="Verdana"/>
              </a:rPr>
              <a:t>diagram </a:t>
            </a:r>
            <a:r>
              <a:rPr sz="3500" spc="-35" dirty="0">
                <a:solidFill>
                  <a:srgbClr val="2B5439"/>
                </a:solidFill>
                <a:latin typeface="Verdana"/>
                <a:cs typeface="Verdana"/>
              </a:rPr>
              <a:t>Hardware</a:t>
            </a:r>
            <a:r>
              <a:rPr sz="3500" spc="-2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3500" spc="-10" dirty="0">
                <a:solidFill>
                  <a:srgbClr val="2B5439"/>
                </a:solidFill>
                <a:latin typeface="Verdana"/>
                <a:cs typeface="Verdana"/>
              </a:rPr>
              <a:t>Components</a:t>
            </a:r>
            <a:endParaRPr sz="3500">
              <a:latin typeface="Verdana"/>
              <a:cs typeface="Verdana"/>
            </a:endParaRPr>
          </a:p>
          <a:p>
            <a:pPr marL="12700" marR="3936365">
              <a:lnSpc>
                <a:spcPct val="100000"/>
              </a:lnSpc>
              <a:spcBef>
                <a:spcPts val="95"/>
              </a:spcBef>
            </a:pPr>
            <a:r>
              <a:rPr sz="3500" spc="-50" dirty="0">
                <a:solidFill>
                  <a:srgbClr val="2B5439"/>
                </a:solidFill>
                <a:latin typeface="Verdana"/>
                <a:cs typeface="Verdana"/>
              </a:rPr>
              <a:t>Software</a:t>
            </a:r>
            <a:r>
              <a:rPr sz="3500" spc="-3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3500" spc="-20" dirty="0">
                <a:solidFill>
                  <a:srgbClr val="2B5439"/>
                </a:solidFill>
                <a:latin typeface="Verdana"/>
                <a:cs typeface="Verdana"/>
              </a:rPr>
              <a:t>Used </a:t>
            </a:r>
            <a:r>
              <a:rPr sz="3500" dirty="0">
                <a:solidFill>
                  <a:srgbClr val="2B5439"/>
                </a:solidFill>
                <a:latin typeface="Verdana"/>
                <a:cs typeface="Verdana"/>
              </a:rPr>
              <a:t>Flow</a:t>
            </a:r>
            <a:r>
              <a:rPr sz="35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3500" spc="-10" dirty="0">
                <a:solidFill>
                  <a:srgbClr val="2B5439"/>
                </a:solidFill>
                <a:latin typeface="Verdana"/>
                <a:cs typeface="Verdana"/>
              </a:rPr>
              <a:t>chart Results Conclusion </a:t>
            </a:r>
            <a:r>
              <a:rPr sz="3500" spc="-60" dirty="0">
                <a:solidFill>
                  <a:srgbClr val="2B5439"/>
                </a:solidFill>
                <a:latin typeface="Verdana"/>
                <a:cs typeface="Verdana"/>
              </a:rPr>
              <a:t>Future</a:t>
            </a:r>
            <a:r>
              <a:rPr sz="3500" spc="-3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3500" spc="-10" dirty="0">
                <a:solidFill>
                  <a:srgbClr val="2B5439"/>
                </a:solidFill>
                <a:latin typeface="Verdana"/>
                <a:cs typeface="Verdana"/>
              </a:rPr>
              <a:t>Scope References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753857" y="1084580"/>
            <a:ext cx="266573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spc="300" dirty="0">
                <a:solidFill>
                  <a:srgbClr val="2B5439"/>
                </a:solidFill>
              </a:rPr>
              <a:t>Content</a:t>
            </a:r>
            <a:endParaRPr sz="52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273" y="996823"/>
            <a:ext cx="5043805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2B5439"/>
                </a:solidFill>
              </a:rPr>
              <a:t>ARDUINO</a:t>
            </a:r>
            <a:r>
              <a:rPr spc="-240" dirty="0">
                <a:solidFill>
                  <a:srgbClr val="2B5439"/>
                </a:solidFill>
              </a:rPr>
              <a:t> </a:t>
            </a:r>
            <a:r>
              <a:rPr spc="-25" dirty="0">
                <a:solidFill>
                  <a:srgbClr val="2B5439"/>
                </a:solidFill>
              </a:rPr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701" y="2474798"/>
            <a:ext cx="803719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210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Arduino</a:t>
            </a:r>
            <a:r>
              <a:rPr sz="2700" spc="235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IDE</a:t>
            </a:r>
            <a:r>
              <a:rPr sz="2700" spc="245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(Integrated</a:t>
            </a:r>
            <a:r>
              <a:rPr sz="2700" spc="235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Development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Environment)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usedto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write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135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computer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code  and  upload</a:t>
            </a:r>
            <a:r>
              <a:rPr sz="2700" spc="5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this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code</a:t>
            </a:r>
            <a:r>
              <a:rPr sz="2700" spc="5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00" spc="-15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 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physical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board.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Arduino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IDE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very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simple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this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simplicity</a:t>
            </a:r>
            <a:r>
              <a:rPr sz="2700" spc="25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2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probably</a:t>
            </a:r>
            <a:r>
              <a:rPr sz="2700" spc="2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one</a:t>
            </a:r>
            <a:r>
              <a:rPr sz="2700" spc="2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700" spc="30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main</a:t>
            </a:r>
            <a:r>
              <a:rPr sz="2700" spc="2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reason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Arduino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became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so</a:t>
            </a:r>
            <a:r>
              <a:rPr sz="2700" spc="-2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2B5439"/>
                </a:solidFill>
                <a:latin typeface="Verdana"/>
                <a:cs typeface="Verdana"/>
              </a:rPr>
              <a:t>p</a:t>
            </a:r>
            <a:r>
              <a:rPr sz="2700" spc="105" dirty="0">
                <a:solidFill>
                  <a:srgbClr val="2B5439"/>
                </a:solidFill>
                <a:latin typeface="Verdana"/>
                <a:cs typeface="Verdana"/>
              </a:rPr>
              <a:t>o</a:t>
            </a:r>
            <a:r>
              <a:rPr sz="2700" spc="85" dirty="0">
                <a:solidFill>
                  <a:srgbClr val="2B5439"/>
                </a:solidFill>
                <a:latin typeface="Verdana"/>
                <a:cs typeface="Verdana"/>
              </a:rPr>
              <a:t>p</a:t>
            </a:r>
            <a:r>
              <a:rPr sz="2700" spc="90" dirty="0">
                <a:solidFill>
                  <a:srgbClr val="2B5439"/>
                </a:solidFill>
                <a:latin typeface="Verdana"/>
                <a:cs typeface="Verdana"/>
              </a:rPr>
              <a:t>u</a:t>
            </a:r>
            <a:r>
              <a:rPr sz="2700" spc="70" dirty="0">
                <a:solidFill>
                  <a:srgbClr val="2B5439"/>
                </a:solidFill>
                <a:latin typeface="Verdana"/>
                <a:cs typeface="Verdana"/>
              </a:rPr>
              <a:t>l</a:t>
            </a:r>
            <a:r>
              <a:rPr sz="2700" spc="21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1015" dirty="0">
                <a:solidFill>
                  <a:srgbClr val="2B5439"/>
                </a:solidFill>
                <a:latin typeface="Verdana"/>
                <a:cs typeface="Verdana"/>
              </a:rPr>
              <a:t>r</a:t>
            </a:r>
            <a:r>
              <a:rPr sz="2700" spc="130" dirty="0">
                <a:solidFill>
                  <a:srgbClr val="2B5439"/>
                </a:solidFill>
                <a:latin typeface="Verdana"/>
                <a:cs typeface="Verdana"/>
              </a:rPr>
              <a:t>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702" y="537152"/>
            <a:ext cx="8096884" cy="6108065"/>
          </a:xfrm>
          <a:prstGeom prst="rect">
            <a:avLst/>
          </a:prstGeom>
        </p:spPr>
        <p:txBody>
          <a:bodyPr vert="horz" wrap="square" lIns="0" tIns="506730" rIns="0" bIns="0" rtlCol="0">
            <a:spAutoFit/>
          </a:bodyPr>
          <a:lstStyle/>
          <a:p>
            <a:pPr marL="1219835">
              <a:lnSpc>
                <a:spcPct val="100000"/>
              </a:lnSpc>
              <a:spcBef>
                <a:spcPts val="3990"/>
              </a:spcBef>
            </a:pPr>
            <a:r>
              <a:rPr sz="5750" dirty="0">
                <a:solidFill>
                  <a:srgbClr val="2B5439"/>
                </a:solidFill>
                <a:latin typeface="Georgia"/>
                <a:cs typeface="Georgia"/>
              </a:rPr>
              <a:t>BLYNK</a:t>
            </a:r>
            <a:r>
              <a:rPr sz="5750" spc="-25" dirty="0">
                <a:solidFill>
                  <a:srgbClr val="2B5439"/>
                </a:solidFill>
                <a:latin typeface="Georgia"/>
                <a:cs typeface="Georgia"/>
              </a:rPr>
              <a:t> </a:t>
            </a:r>
            <a:r>
              <a:rPr sz="5750" dirty="0">
                <a:solidFill>
                  <a:srgbClr val="2B5439"/>
                </a:solidFill>
                <a:latin typeface="Georgia"/>
                <a:cs typeface="Georgia"/>
              </a:rPr>
              <a:t>IOT</a:t>
            </a:r>
            <a:r>
              <a:rPr sz="5750" spc="-30" dirty="0">
                <a:solidFill>
                  <a:srgbClr val="2B5439"/>
                </a:solidFill>
                <a:latin typeface="Georgia"/>
                <a:cs typeface="Georgia"/>
              </a:rPr>
              <a:t> </a:t>
            </a:r>
            <a:r>
              <a:rPr sz="5750" spc="40" dirty="0">
                <a:solidFill>
                  <a:srgbClr val="2B5439"/>
                </a:solidFill>
                <a:latin typeface="Georgia"/>
                <a:cs typeface="Georgia"/>
              </a:rPr>
              <a:t>APP</a:t>
            </a:r>
            <a:endParaRPr sz="5750">
              <a:latin typeface="Georgia"/>
              <a:cs typeface="Georgia"/>
            </a:endParaRPr>
          </a:p>
          <a:p>
            <a:pPr marL="1355725" marR="13335" indent="-1343025">
              <a:lnSpc>
                <a:spcPts val="3190"/>
              </a:lnSpc>
              <a:spcBef>
                <a:spcPts val="1980"/>
              </a:spcBef>
            </a:pP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Blynk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IoT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(Internet</a:t>
            </a:r>
            <a:r>
              <a:rPr sz="27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2B5439"/>
                </a:solidFill>
                <a:latin typeface="Verdana"/>
                <a:cs typeface="Verdana"/>
              </a:rPr>
              <a:t>Things)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platform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that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provides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-11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mobile</a:t>
            </a:r>
            <a:r>
              <a:rPr sz="270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app</a:t>
            </a: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control</a:t>
            </a:r>
            <a:endParaRPr sz="2700">
              <a:latin typeface="Verdana"/>
              <a:cs typeface="Verdana"/>
            </a:endParaRPr>
          </a:p>
          <a:p>
            <a:pPr marL="30480">
              <a:lnSpc>
                <a:spcPts val="2905"/>
              </a:lnSpc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monitor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connected</a:t>
            </a:r>
            <a:r>
              <a:rPr sz="2700" spc="-10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2B5439"/>
                </a:solidFill>
                <a:latin typeface="Verdana"/>
                <a:cs typeface="Verdana"/>
              </a:rPr>
              <a:t>devices.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It</a:t>
            </a:r>
            <a:r>
              <a:rPr sz="270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enables</a:t>
            </a:r>
            <a:r>
              <a:rPr sz="27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users</a:t>
            </a:r>
            <a:endParaRPr sz="2700">
              <a:latin typeface="Verdana"/>
              <a:cs typeface="Verdana"/>
            </a:endParaRPr>
          </a:p>
          <a:p>
            <a:pPr marL="228600" marR="223520" indent="992505">
              <a:lnSpc>
                <a:spcPts val="3200"/>
              </a:lnSpc>
              <a:spcBef>
                <a:spcPts val="305"/>
              </a:spcBef>
            </a:pP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rgbClr val="2B5439"/>
                </a:solidFill>
                <a:latin typeface="Verdana"/>
                <a:cs typeface="Verdana"/>
              </a:rPr>
              <a:t>create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2B5439"/>
                </a:solidFill>
                <a:latin typeface="Verdana"/>
                <a:cs typeface="Verdana"/>
              </a:rPr>
              <a:t>custom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5439"/>
                </a:solidFill>
                <a:latin typeface="Verdana"/>
                <a:cs typeface="Verdana"/>
              </a:rPr>
              <a:t>dashboards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with </a:t>
            </a: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buttons,</a:t>
            </a:r>
            <a:r>
              <a:rPr sz="2700" spc="-3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sliders,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00" spc="-1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5439"/>
                </a:solidFill>
                <a:latin typeface="Verdana"/>
                <a:cs typeface="Verdana"/>
              </a:rPr>
              <a:t>displays,</a:t>
            </a:r>
            <a:r>
              <a:rPr sz="27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allowing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remote</a:t>
            </a:r>
            <a:endParaRPr sz="2700">
              <a:latin typeface="Verdana"/>
              <a:cs typeface="Verdana"/>
            </a:endParaRPr>
          </a:p>
          <a:p>
            <a:pPr marL="1236345">
              <a:lnSpc>
                <a:spcPts val="3005"/>
              </a:lnSpc>
            </a:pPr>
            <a:r>
              <a:rPr sz="2700" spc="-50" dirty="0">
                <a:solidFill>
                  <a:srgbClr val="2B5439"/>
                </a:solidFill>
                <a:latin typeface="Verdana"/>
                <a:cs typeface="Verdana"/>
              </a:rPr>
              <a:t>interaction</a:t>
            </a:r>
            <a:r>
              <a:rPr sz="27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with</a:t>
            </a:r>
            <a:r>
              <a:rPr sz="270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their</a:t>
            </a:r>
            <a:r>
              <a:rPr sz="27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IoT</a:t>
            </a:r>
            <a:r>
              <a:rPr sz="2700" spc="-2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projects.</a:t>
            </a:r>
            <a:endParaRPr sz="2700">
              <a:latin typeface="Verdana"/>
              <a:cs typeface="Verdana"/>
            </a:endParaRPr>
          </a:p>
          <a:p>
            <a:pPr marL="428625" marR="390525" indent="5080" algn="ctr">
              <a:lnSpc>
                <a:spcPct val="99000"/>
              </a:lnSpc>
              <a:spcBef>
                <a:spcPts val="95"/>
              </a:spcBef>
            </a:pPr>
            <a:r>
              <a:rPr sz="2700" spc="-80" dirty="0">
                <a:solidFill>
                  <a:srgbClr val="2B5439"/>
                </a:solidFill>
                <a:latin typeface="Verdana"/>
                <a:cs typeface="Verdana"/>
              </a:rPr>
              <a:t>Blynk</a:t>
            </a:r>
            <a:r>
              <a:rPr sz="270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5439"/>
                </a:solidFill>
                <a:latin typeface="Verdana"/>
                <a:cs typeface="Verdana"/>
              </a:rPr>
              <a:t>simplifies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5439"/>
                </a:solidFill>
                <a:latin typeface="Verdana"/>
                <a:cs typeface="Verdana"/>
              </a:rPr>
              <a:t>development</a:t>
            </a:r>
            <a:r>
              <a:rPr sz="27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700" spc="-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IoT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applications</a:t>
            </a:r>
            <a:r>
              <a:rPr sz="27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by</a:t>
            </a:r>
            <a:r>
              <a:rPr sz="27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5439"/>
                </a:solidFill>
                <a:latin typeface="Verdana"/>
                <a:cs typeface="Verdana"/>
              </a:rPr>
              <a:t>providing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00" spc="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2B5439"/>
                </a:solidFill>
                <a:latin typeface="Verdana"/>
                <a:cs typeface="Verdana"/>
              </a:rPr>
              <a:t>user-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friendly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interface</a:t>
            </a:r>
            <a:r>
              <a:rPr sz="2700" spc="-1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0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building</a:t>
            </a:r>
            <a:r>
              <a:rPr sz="2700" spc="-10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mobile</a:t>
            </a:r>
            <a:r>
              <a:rPr sz="270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5439"/>
                </a:solidFill>
                <a:latin typeface="Verdana"/>
                <a:cs typeface="Verdana"/>
              </a:rPr>
              <a:t>apps</a:t>
            </a:r>
            <a:r>
              <a:rPr sz="2700" spc="-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5439"/>
                </a:solidFill>
                <a:latin typeface="Verdana"/>
                <a:cs typeface="Verdana"/>
              </a:rPr>
              <a:t>that </a:t>
            </a:r>
            <a:r>
              <a:rPr sz="2700" spc="-40" dirty="0">
                <a:solidFill>
                  <a:srgbClr val="2B5439"/>
                </a:solidFill>
                <a:latin typeface="Verdana"/>
                <a:cs typeface="Verdana"/>
              </a:rPr>
              <a:t>communicate</a:t>
            </a:r>
            <a:r>
              <a:rPr sz="2700" spc="-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5439"/>
                </a:solidFill>
                <a:latin typeface="Verdana"/>
                <a:cs typeface="Verdana"/>
              </a:rPr>
              <a:t>with</a:t>
            </a:r>
            <a:r>
              <a:rPr sz="27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5439"/>
                </a:solidFill>
                <a:latin typeface="Verdana"/>
                <a:cs typeface="Verdana"/>
              </a:rPr>
              <a:t>microcontrollers</a:t>
            </a:r>
            <a:r>
              <a:rPr sz="270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or</a:t>
            </a:r>
            <a:r>
              <a:rPr sz="27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5439"/>
                </a:solidFill>
                <a:latin typeface="Verdana"/>
                <a:cs typeface="Verdana"/>
              </a:rPr>
              <a:t>other hardware.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95400" y="5754621"/>
            <a:ext cx="6725920" cy="4483735"/>
            <a:chOff x="1295400" y="5754621"/>
            <a:chExt cx="6725920" cy="44837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5754621"/>
              <a:ext cx="6725411" cy="44836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5104" y="5762244"/>
              <a:ext cx="5743956" cy="436168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72700" y="6842759"/>
            <a:ext cx="7373111" cy="34442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928" rIns="0" bIns="0" rtlCol="0">
            <a:spAutoFit/>
          </a:bodyPr>
          <a:lstStyle/>
          <a:p>
            <a:pPr marL="539242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2B5439"/>
                </a:solidFill>
              </a:rPr>
              <a:t>FLOWCHART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247" y="1062228"/>
            <a:ext cx="15287244" cy="84749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919459" y="1997964"/>
            <a:ext cx="7312659" cy="8265159"/>
            <a:chOff x="10919459" y="1997964"/>
            <a:chExt cx="7312659" cy="826515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9459" y="7487411"/>
              <a:ext cx="7312152" cy="2775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5303" y="1997964"/>
              <a:ext cx="4963667" cy="74858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5685" rIns="0" bIns="0" rtlCol="0">
            <a:spAutoFit/>
          </a:bodyPr>
          <a:lstStyle/>
          <a:p>
            <a:pPr marL="603123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pc="-65" dirty="0"/>
              <a:t>E</a:t>
            </a:r>
            <a:r>
              <a:rPr spc="195" dirty="0"/>
              <a:t>S</a:t>
            </a:r>
            <a:r>
              <a:rPr spc="-275" dirty="0"/>
              <a:t>U</a:t>
            </a:r>
            <a:r>
              <a:rPr spc="-380" dirty="0"/>
              <a:t>L</a:t>
            </a:r>
            <a:r>
              <a:rPr spc="95" dirty="0"/>
              <a:t>T</a:t>
            </a:r>
            <a:r>
              <a:rPr spc="5" dirty="0"/>
              <a:t>S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427" y="3784092"/>
            <a:ext cx="8985504" cy="40477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695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FUTURE</a:t>
            </a:r>
            <a:r>
              <a:rPr spc="-335" dirty="0"/>
              <a:t> </a:t>
            </a:r>
            <a:r>
              <a:rPr spc="50" dirty="0"/>
              <a:t>SCOPE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9136" y="2020824"/>
            <a:ext cx="15227808" cy="74081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2DED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191987" cy="102351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9882" rIns="0" bIns="0" rtlCol="0">
            <a:spAutoFit/>
          </a:bodyPr>
          <a:lstStyle/>
          <a:p>
            <a:pPr marL="723265">
              <a:lnSpc>
                <a:spcPct val="100000"/>
              </a:lnSpc>
              <a:spcBef>
                <a:spcPts val="100"/>
              </a:spcBef>
            </a:pPr>
            <a:r>
              <a:rPr sz="4250" spc="-45" dirty="0"/>
              <a:t>CONCLUSION</a:t>
            </a:r>
            <a:endParaRPr sz="4250"/>
          </a:p>
        </p:txBody>
      </p:sp>
      <p:sp>
        <p:nvSpPr>
          <p:cNvPr id="5" name="object 5"/>
          <p:cNvSpPr txBox="1"/>
          <p:nvPr/>
        </p:nvSpPr>
        <p:spPr>
          <a:xfrm>
            <a:off x="1968500" y="2588209"/>
            <a:ext cx="7092950" cy="6345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305" indent="-147955">
              <a:lnSpc>
                <a:spcPct val="100000"/>
              </a:lnSpc>
              <a:spcBef>
                <a:spcPts val="100"/>
              </a:spcBef>
              <a:buSzPct val="90697"/>
              <a:buChar char="•"/>
              <a:tabLst>
                <a:tab pos="154305" algn="l"/>
              </a:tabLst>
            </a:pP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In</a:t>
            </a:r>
            <a:r>
              <a:rPr sz="2150" spc="-16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conclusion,</a:t>
            </a:r>
            <a:endParaRPr sz="2150">
              <a:latin typeface="Verdana"/>
              <a:cs typeface="Verdana"/>
            </a:endParaRPr>
          </a:p>
          <a:p>
            <a:pPr marL="12700" marR="27305">
              <a:lnSpc>
                <a:spcPts val="2600"/>
              </a:lnSpc>
              <a:spcBef>
                <a:spcPts val="85"/>
              </a:spcBef>
            </a:pP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ľhe</a:t>
            </a:r>
            <a:r>
              <a:rPr sz="2150" spc="-16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105" dirty="0">
                <a:solidFill>
                  <a:srgbClr val="2A553A"/>
                </a:solidFill>
                <a:latin typeface="Verdana"/>
                <a:cs typeface="Verdana"/>
              </a:rPr>
              <a:t>I</a:t>
            </a:r>
            <a:r>
              <a:rPr sz="2150" spc="-90" dirty="0">
                <a:solidFill>
                  <a:srgbClr val="2A553A"/>
                </a:solidFill>
                <a:latin typeface="Verdana"/>
                <a:cs typeface="Verdana"/>
              </a:rPr>
              <a:t>o</a:t>
            </a:r>
            <a:r>
              <a:rPr sz="2150" spc="-475" dirty="0">
                <a:solidFill>
                  <a:srgbClr val="2A553A"/>
                </a:solidFill>
                <a:latin typeface="Verdana"/>
                <a:cs typeface="Verdana"/>
              </a:rPr>
              <a:t>T</a:t>
            </a:r>
            <a:r>
              <a:rPr sz="2150" spc="-150" dirty="0">
                <a:solidFill>
                  <a:srgbClr val="2A553A"/>
                </a:solidFill>
                <a:latin typeface="Verdana"/>
                <a:cs typeface="Verdana"/>
              </a:rPr>
              <a:t>-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based</a:t>
            </a:r>
            <a:r>
              <a:rPr sz="2150" spc="-15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Smarľ</a:t>
            </a:r>
            <a:r>
              <a:rPr sz="2150" spc="4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50" dirty="0">
                <a:solidFill>
                  <a:srgbClr val="2A553A"/>
                </a:solidFill>
                <a:latin typeface="Verdana"/>
                <a:cs typeface="Verdana"/>
              </a:rPr>
              <a:t>Renewable</a:t>
            </a:r>
            <a:r>
              <a:rPr sz="2150" spc="-18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40" dirty="0">
                <a:solidFill>
                  <a:srgbClr val="2A553A"/>
                </a:solidFill>
                <a:latin typeface="Verdana"/>
                <a:cs typeface="Verdana"/>
              </a:rPr>
              <a:t>Energy</a:t>
            </a:r>
            <a:r>
              <a:rPr sz="2150" spc="-18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Generaľion</a:t>
            </a:r>
            <a:r>
              <a:rPr sz="2150" spc="-23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50" dirty="0">
                <a:solidFill>
                  <a:srgbClr val="2A553A"/>
                </a:solidFill>
                <a:latin typeface="Verdana"/>
                <a:cs typeface="Verdana"/>
              </a:rPr>
              <a:t>&amp;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Irrigaľion</a:t>
            </a:r>
            <a:r>
              <a:rPr sz="2150" spc="-4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45" dirty="0">
                <a:solidFill>
                  <a:srgbClr val="2A553A"/>
                </a:solidFill>
                <a:latin typeface="Verdana"/>
                <a:cs typeface="Verdana"/>
              </a:rPr>
              <a:t>Sysľem</a:t>
            </a:r>
            <a:r>
              <a:rPr sz="2150" spc="-9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wiľh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ts val="2490"/>
              </a:lnSpc>
              <a:spcBef>
                <a:spcPts val="30"/>
              </a:spcBef>
            </a:pP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Moisľure</a:t>
            </a:r>
            <a:r>
              <a:rPr sz="2150" spc="-12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Deľecľion</a:t>
            </a:r>
            <a:r>
              <a:rPr sz="2150" spc="-7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30" dirty="0">
                <a:solidFill>
                  <a:srgbClr val="2A553A"/>
                </a:solidFill>
                <a:latin typeface="Verdana"/>
                <a:cs typeface="Verdana"/>
              </a:rPr>
              <a:t>presenľs</a:t>
            </a:r>
            <a:r>
              <a:rPr sz="2150" spc="-13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a</a:t>
            </a:r>
            <a:r>
              <a:rPr sz="2150" spc="-5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A553A"/>
                </a:solidFill>
                <a:latin typeface="Verdana"/>
                <a:cs typeface="Verdana"/>
              </a:rPr>
              <a:t>pioneering</a:t>
            </a:r>
            <a:r>
              <a:rPr sz="2150" spc="-15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soluľion</a:t>
            </a:r>
            <a:r>
              <a:rPr sz="2150" spc="-11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A553A"/>
                </a:solidFill>
                <a:latin typeface="Verdana"/>
                <a:cs typeface="Verdana"/>
              </a:rPr>
              <a:t>for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ts val="2490"/>
              </a:lnSpc>
            </a:pPr>
            <a:r>
              <a:rPr sz="2150" spc="-25" dirty="0">
                <a:solidFill>
                  <a:srgbClr val="2A553A"/>
                </a:solidFill>
                <a:latin typeface="Verdana"/>
                <a:cs typeface="Verdana"/>
              </a:rPr>
              <a:t>susľainable</a:t>
            </a:r>
            <a:r>
              <a:rPr sz="2150" spc="-9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agriculľure.</a:t>
            </a:r>
            <a:endParaRPr sz="2150">
              <a:latin typeface="Verdana"/>
              <a:cs typeface="Verdana"/>
            </a:endParaRPr>
          </a:p>
          <a:p>
            <a:pPr marL="12700" marR="158115">
              <a:lnSpc>
                <a:spcPct val="100499"/>
              </a:lnSpc>
              <a:spcBef>
                <a:spcPts val="15"/>
              </a:spcBef>
            </a:pPr>
            <a:r>
              <a:rPr sz="2150" spc="-25" dirty="0">
                <a:solidFill>
                  <a:srgbClr val="2A553A"/>
                </a:solidFill>
                <a:latin typeface="Verdana"/>
                <a:cs typeface="Verdana"/>
              </a:rPr>
              <a:t>By</a:t>
            </a:r>
            <a:r>
              <a:rPr sz="2150" spc="-13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65" dirty="0">
                <a:solidFill>
                  <a:srgbClr val="2A553A"/>
                </a:solidFill>
                <a:latin typeface="Verdana"/>
                <a:cs typeface="Verdana"/>
              </a:rPr>
              <a:t>seamlessly</a:t>
            </a:r>
            <a:r>
              <a:rPr sz="2150" spc="-10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inľegraľing</a:t>
            </a:r>
            <a:r>
              <a:rPr sz="2150" spc="-4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50" dirty="0">
                <a:solidFill>
                  <a:srgbClr val="2A553A"/>
                </a:solidFill>
                <a:latin typeface="Verdana"/>
                <a:cs typeface="Verdana"/>
              </a:rPr>
              <a:t>renewable</a:t>
            </a:r>
            <a:r>
              <a:rPr sz="2150" spc="-14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35" dirty="0">
                <a:solidFill>
                  <a:srgbClr val="2A553A"/>
                </a:solidFill>
                <a:latin typeface="Verdana"/>
                <a:cs typeface="Verdana"/>
              </a:rPr>
              <a:t>energy</a:t>
            </a:r>
            <a:r>
              <a:rPr sz="2150" spc="-13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sources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and</a:t>
            </a:r>
            <a:r>
              <a:rPr sz="2150" spc="-14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IoT</a:t>
            </a:r>
            <a:r>
              <a:rPr sz="2150" spc="-18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50" dirty="0">
                <a:solidFill>
                  <a:srgbClr val="2A553A"/>
                </a:solidFill>
                <a:latin typeface="Verdana"/>
                <a:cs typeface="Verdana"/>
              </a:rPr>
              <a:t>ľechnology,</a:t>
            </a:r>
            <a:r>
              <a:rPr sz="2150" spc="-12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A553A"/>
                </a:solidFill>
                <a:latin typeface="Verdana"/>
                <a:cs typeface="Verdana"/>
              </a:rPr>
              <a:t>ľhe</a:t>
            </a:r>
            <a:endParaRPr sz="2150">
              <a:latin typeface="Verdana"/>
              <a:cs typeface="Verdana"/>
            </a:endParaRPr>
          </a:p>
          <a:p>
            <a:pPr marL="12700" marR="749300">
              <a:lnSpc>
                <a:spcPct val="100000"/>
              </a:lnSpc>
              <a:spcBef>
                <a:spcPts val="130"/>
              </a:spcBef>
              <a:tabLst>
                <a:tab pos="3805554" algn="l"/>
              </a:tabLst>
            </a:pPr>
            <a:r>
              <a:rPr sz="2150" spc="-35" dirty="0">
                <a:solidFill>
                  <a:srgbClr val="2A553A"/>
                </a:solidFill>
                <a:latin typeface="Verdana"/>
                <a:cs typeface="Verdana"/>
              </a:rPr>
              <a:t>sysľem</a:t>
            </a:r>
            <a:r>
              <a:rPr sz="2150" spc="-18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opľimizes</a:t>
            </a:r>
            <a:r>
              <a:rPr sz="2150" spc="-12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35" dirty="0">
                <a:solidFill>
                  <a:srgbClr val="2A553A"/>
                </a:solidFill>
                <a:latin typeface="Verdana"/>
                <a:cs typeface="Verdana"/>
              </a:rPr>
              <a:t>energy</a:t>
            </a:r>
            <a:r>
              <a:rPr sz="2150" spc="-18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50" dirty="0">
                <a:solidFill>
                  <a:srgbClr val="2A553A"/>
                </a:solidFill>
                <a:latin typeface="Verdana"/>
                <a:cs typeface="Verdana"/>
              </a:rPr>
              <a:t>e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	</a:t>
            </a:r>
            <a:r>
              <a:rPr sz="2150" spc="-25" dirty="0">
                <a:solidFill>
                  <a:srgbClr val="2A553A"/>
                </a:solidFill>
                <a:latin typeface="Verdana"/>
                <a:cs typeface="Verdana"/>
              </a:rPr>
              <a:t>ciency</a:t>
            </a:r>
            <a:r>
              <a:rPr sz="2150" spc="-16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and</a:t>
            </a:r>
            <a:r>
              <a:rPr sz="2150" spc="-13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55" dirty="0">
                <a:solidFill>
                  <a:srgbClr val="2A553A"/>
                </a:solidFill>
                <a:latin typeface="Verdana"/>
                <a:cs typeface="Verdana"/>
              </a:rPr>
              <a:t>ensures </a:t>
            </a:r>
            <a:r>
              <a:rPr sz="2150" spc="-35" dirty="0">
                <a:solidFill>
                  <a:srgbClr val="2A553A"/>
                </a:solidFill>
                <a:latin typeface="Verdana"/>
                <a:cs typeface="Verdana"/>
              </a:rPr>
              <a:t>precise</a:t>
            </a:r>
            <a:r>
              <a:rPr sz="2150" spc="-12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irrigaľion</a:t>
            </a:r>
            <a:r>
              <a:rPr sz="2150" spc="-16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based</a:t>
            </a:r>
            <a:r>
              <a:rPr sz="2150" spc="-10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A553A"/>
                </a:solidFill>
                <a:latin typeface="Verdana"/>
                <a:cs typeface="Verdana"/>
              </a:rPr>
              <a:t>on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150" spc="-35" dirty="0">
                <a:solidFill>
                  <a:srgbClr val="2A553A"/>
                </a:solidFill>
                <a:latin typeface="Verdana"/>
                <a:cs typeface="Verdana"/>
              </a:rPr>
              <a:t>real-</a:t>
            </a: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ľime</a:t>
            </a:r>
            <a:r>
              <a:rPr sz="2150" spc="-13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30" dirty="0">
                <a:solidFill>
                  <a:srgbClr val="2A553A"/>
                </a:solidFill>
                <a:latin typeface="Verdana"/>
                <a:cs typeface="Verdana"/>
              </a:rPr>
              <a:t>moisľure</a:t>
            </a:r>
            <a:r>
              <a:rPr sz="2150" spc="-12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deľecľion.</a:t>
            </a:r>
            <a:r>
              <a:rPr sz="2150" spc="-11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70" dirty="0">
                <a:solidFill>
                  <a:srgbClr val="2A553A"/>
                </a:solidFill>
                <a:latin typeface="Verdana"/>
                <a:cs typeface="Verdana"/>
              </a:rPr>
              <a:t>This</a:t>
            </a:r>
            <a:r>
              <a:rPr sz="2150" spc="-20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innovaľive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approach</a:t>
            </a:r>
            <a:r>
              <a:rPr sz="2150" spc="-24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noľ</a:t>
            </a:r>
            <a:r>
              <a:rPr sz="2150" spc="6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60" dirty="0">
                <a:solidFill>
                  <a:srgbClr val="2A553A"/>
                </a:solidFill>
                <a:latin typeface="Verdana"/>
                <a:cs typeface="Verdana"/>
              </a:rPr>
              <a:t>only</a:t>
            </a:r>
            <a:r>
              <a:rPr sz="2150" spc="-14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40" dirty="0">
                <a:solidFill>
                  <a:srgbClr val="2A553A"/>
                </a:solidFill>
                <a:latin typeface="Verdana"/>
                <a:cs typeface="Verdana"/>
              </a:rPr>
              <a:t>enhances</a:t>
            </a:r>
            <a:r>
              <a:rPr sz="2150" spc="-20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crop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30" dirty="0">
                <a:solidFill>
                  <a:srgbClr val="2A553A"/>
                </a:solidFill>
                <a:latin typeface="Verdana"/>
                <a:cs typeface="Verdana"/>
              </a:rPr>
              <a:t>yield</a:t>
            </a:r>
            <a:r>
              <a:rPr sz="2150" spc="-11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buľ</a:t>
            </a:r>
            <a:r>
              <a:rPr sz="2150" spc="-5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A553A"/>
                </a:solidFill>
                <a:latin typeface="Verdana"/>
                <a:cs typeface="Verdana"/>
              </a:rPr>
              <a:t>also</a:t>
            </a:r>
            <a:r>
              <a:rPr sz="2150" spc="-13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promoľes</a:t>
            </a:r>
            <a:r>
              <a:rPr sz="2150" spc="-14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40" dirty="0">
                <a:solidFill>
                  <a:srgbClr val="2A553A"/>
                </a:solidFill>
                <a:latin typeface="Verdana"/>
                <a:cs typeface="Verdana"/>
              </a:rPr>
              <a:t>environmenľal</a:t>
            </a:r>
            <a:r>
              <a:rPr sz="2150" spc="-15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conservaľion.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150" spc="-70" dirty="0">
                <a:solidFill>
                  <a:srgbClr val="2A553A"/>
                </a:solidFill>
                <a:latin typeface="Verdana"/>
                <a:cs typeface="Verdana"/>
              </a:rPr>
              <a:t>The</a:t>
            </a:r>
            <a:r>
              <a:rPr sz="2150" spc="-15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55" dirty="0">
                <a:solidFill>
                  <a:srgbClr val="2A553A"/>
                </a:solidFill>
                <a:latin typeface="Verdana"/>
                <a:cs typeface="Verdana"/>
              </a:rPr>
              <a:t>sysľem's</a:t>
            </a:r>
            <a:r>
              <a:rPr sz="2150" spc="-19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adapľabiliľy,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cosľ-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e</a:t>
            </a:r>
            <a:r>
              <a:rPr sz="2150" spc="19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50" dirty="0">
                <a:solidFill>
                  <a:srgbClr val="2A553A"/>
                </a:solidFill>
                <a:latin typeface="Verdana"/>
                <a:cs typeface="Verdana"/>
              </a:rPr>
              <a:t>ecľiveness,</a:t>
            </a:r>
            <a:r>
              <a:rPr sz="2150" spc="-10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and</a:t>
            </a:r>
            <a:r>
              <a:rPr sz="2150" spc="-10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45" dirty="0">
                <a:solidFill>
                  <a:srgbClr val="2A553A"/>
                </a:solidFill>
                <a:latin typeface="Verdana"/>
                <a:cs typeface="Verdana"/>
              </a:rPr>
              <a:t>minimal</a:t>
            </a:r>
            <a:r>
              <a:rPr sz="2150" spc="-16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40" dirty="0">
                <a:solidFill>
                  <a:srgbClr val="2A553A"/>
                </a:solidFill>
                <a:latin typeface="Verdana"/>
                <a:cs typeface="Verdana"/>
              </a:rPr>
              <a:t>environmenľal</a:t>
            </a:r>
            <a:r>
              <a:rPr sz="2150" spc="-15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impacľ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150" spc="-50" dirty="0">
                <a:solidFill>
                  <a:srgbClr val="2A553A"/>
                </a:solidFill>
                <a:latin typeface="Verdana"/>
                <a:cs typeface="Verdana"/>
              </a:rPr>
              <a:t>underscore</a:t>
            </a:r>
            <a:r>
              <a:rPr sz="2150" spc="-114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60" dirty="0">
                <a:solidFill>
                  <a:srgbClr val="2A553A"/>
                </a:solidFill>
                <a:latin typeface="Verdana"/>
                <a:cs typeface="Verdana"/>
              </a:rPr>
              <a:t>iľs</a:t>
            </a:r>
            <a:r>
              <a:rPr sz="2150" spc="-20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poľenľial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for</a:t>
            </a:r>
            <a:r>
              <a:rPr sz="2150" spc="-11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widespread</a:t>
            </a:r>
            <a:r>
              <a:rPr sz="2150" spc="-18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adopľion</a:t>
            </a:r>
            <a:r>
              <a:rPr sz="2150" spc="-2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35" dirty="0">
                <a:solidFill>
                  <a:srgbClr val="2A553A"/>
                </a:solidFill>
                <a:latin typeface="Verdana"/>
                <a:cs typeface="Verdana"/>
              </a:rPr>
              <a:t>in</a:t>
            </a:r>
            <a:r>
              <a:rPr sz="2150" spc="-13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40" dirty="0">
                <a:solidFill>
                  <a:srgbClr val="2A553A"/>
                </a:solidFill>
                <a:latin typeface="Verdana"/>
                <a:cs typeface="Verdana"/>
              </a:rPr>
              <a:t>modern</a:t>
            </a:r>
            <a:r>
              <a:rPr sz="2150" spc="-16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agriculľure,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150" spc="-35" dirty="0">
                <a:solidFill>
                  <a:srgbClr val="2A553A"/>
                </a:solidFill>
                <a:latin typeface="Verdana"/>
                <a:cs typeface="Verdana"/>
              </a:rPr>
              <a:t>marking</a:t>
            </a:r>
            <a:r>
              <a:rPr sz="2150" spc="-14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a</a:t>
            </a:r>
            <a:r>
              <a:rPr sz="2150" spc="-4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significanľ</a:t>
            </a:r>
            <a:r>
              <a:rPr sz="2150" spc="-7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sľride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594485" algn="l"/>
              </a:tabLst>
            </a:pP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ľowards</a:t>
            </a:r>
            <a:r>
              <a:rPr sz="2150" spc="-27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50" dirty="0">
                <a:solidFill>
                  <a:srgbClr val="2A553A"/>
                </a:solidFill>
                <a:latin typeface="Verdana"/>
                <a:cs typeface="Verdana"/>
              </a:rPr>
              <a:t>e</a:t>
            </a:r>
            <a:r>
              <a:rPr sz="2150" dirty="0">
                <a:solidFill>
                  <a:srgbClr val="2A553A"/>
                </a:solidFill>
                <a:latin typeface="Verdana"/>
                <a:cs typeface="Verdana"/>
              </a:rPr>
              <a:t>	cienľ</a:t>
            </a:r>
            <a:r>
              <a:rPr sz="2150" spc="-6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55" dirty="0">
                <a:solidFill>
                  <a:srgbClr val="2A553A"/>
                </a:solidFill>
                <a:latin typeface="Verdana"/>
                <a:cs typeface="Verdana"/>
              </a:rPr>
              <a:t>resource</a:t>
            </a:r>
            <a:r>
              <a:rPr sz="2150" spc="-165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managemenľ</a:t>
            </a:r>
            <a:r>
              <a:rPr sz="2150" spc="-8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5" dirty="0">
                <a:solidFill>
                  <a:srgbClr val="2A553A"/>
                </a:solidFill>
                <a:latin typeface="Verdana"/>
                <a:cs typeface="Verdana"/>
              </a:rPr>
              <a:t>and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susľainable</a:t>
            </a:r>
            <a:r>
              <a:rPr sz="2150" spc="-12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20" dirty="0">
                <a:solidFill>
                  <a:srgbClr val="2A553A"/>
                </a:solidFill>
                <a:latin typeface="Verdana"/>
                <a:cs typeface="Verdana"/>
              </a:rPr>
              <a:t>farming</a:t>
            </a:r>
            <a:r>
              <a:rPr sz="2150" spc="-150" dirty="0">
                <a:solidFill>
                  <a:srgbClr val="2A553A"/>
                </a:solidFill>
                <a:latin typeface="Verdana"/>
                <a:cs typeface="Verdana"/>
              </a:rPr>
              <a:t> </a:t>
            </a:r>
            <a:r>
              <a:rPr sz="2150" spc="-10" dirty="0">
                <a:solidFill>
                  <a:srgbClr val="2A553A"/>
                </a:solidFill>
                <a:latin typeface="Verdana"/>
                <a:cs typeface="Verdana"/>
              </a:rPr>
              <a:t>pracľices.</a:t>
            </a:r>
            <a:endParaRPr sz="21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16640" y="0"/>
            <a:ext cx="7071359" cy="10206355"/>
            <a:chOff x="11216640" y="0"/>
            <a:chExt cx="7071359" cy="102063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40" y="0"/>
              <a:ext cx="6972300" cy="102062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36524" y="0"/>
              <a:ext cx="4951730" cy="1003300"/>
            </a:xfrm>
            <a:custGeom>
              <a:avLst/>
              <a:gdLst/>
              <a:ahLst/>
              <a:cxnLst/>
              <a:rect l="l" t="t" r="r" b="b"/>
              <a:pathLst>
                <a:path w="4951730" h="1003300">
                  <a:moveTo>
                    <a:pt x="3432429" y="809879"/>
                  </a:moveTo>
                  <a:lnTo>
                    <a:pt x="3399028" y="809879"/>
                  </a:lnTo>
                  <a:lnTo>
                    <a:pt x="3412617" y="812419"/>
                  </a:lnTo>
                  <a:lnTo>
                    <a:pt x="3425317" y="811149"/>
                  </a:lnTo>
                  <a:lnTo>
                    <a:pt x="3432429" y="809879"/>
                  </a:lnTo>
                  <a:close/>
                </a:path>
                <a:path w="4951730" h="1003300">
                  <a:moveTo>
                    <a:pt x="3459861" y="973582"/>
                  </a:moveTo>
                  <a:lnTo>
                    <a:pt x="2516632" y="973582"/>
                  </a:lnTo>
                  <a:lnTo>
                    <a:pt x="2541270" y="974852"/>
                  </a:lnTo>
                  <a:lnTo>
                    <a:pt x="2558669" y="976122"/>
                  </a:lnTo>
                  <a:lnTo>
                    <a:pt x="2591181" y="981202"/>
                  </a:lnTo>
                  <a:lnTo>
                    <a:pt x="2608580" y="982472"/>
                  </a:lnTo>
                  <a:lnTo>
                    <a:pt x="2646426" y="986282"/>
                  </a:lnTo>
                  <a:lnTo>
                    <a:pt x="2688463" y="986282"/>
                  </a:lnTo>
                  <a:lnTo>
                    <a:pt x="2749423" y="988822"/>
                  </a:lnTo>
                  <a:lnTo>
                    <a:pt x="2781173" y="992632"/>
                  </a:lnTo>
                  <a:lnTo>
                    <a:pt x="2823972" y="1000252"/>
                  </a:lnTo>
                  <a:lnTo>
                    <a:pt x="2867533" y="1002792"/>
                  </a:lnTo>
                  <a:lnTo>
                    <a:pt x="2910078" y="1001522"/>
                  </a:lnTo>
                  <a:lnTo>
                    <a:pt x="2950083" y="996442"/>
                  </a:lnTo>
                  <a:lnTo>
                    <a:pt x="2994406" y="998982"/>
                  </a:lnTo>
                  <a:lnTo>
                    <a:pt x="3082798" y="998982"/>
                  </a:lnTo>
                  <a:lnTo>
                    <a:pt x="3125470" y="997712"/>
                  </a:lnTo>
                  <a:lnTo>
                    <a:pt x="3146298" y="993902"/>
                  </a:lnTo>
                  <a:lnTo>
                    <a:pt x="3187192" y="990092"/>
                  </a:lnTo>
                  <a:lnTo>
                    <a:pt x="3201416" y="992632"/>
                  </a:lnTo>
                  <a:lnTo>
                    <a:pt x="3217037" y="991362"/>
                  </a:lnTo>
                  <a:lnTo>
                    <a:pt x="3247390" y="990092"/>
                  </a:lnTo>
                  <a:lnTo>
                    <a:pt x="3263011" y="988822"/>
                  </a:lnTo>
                  <a:lnTo>
                    <a:pt x="3298444" y="988822"/>
                  </a:lnTo>
                  <a:lnTo>
                    <a:pt x="3332480" y="986282"/>
                  </a:lnTo>
                  <a:lnTo>
                    <a:pt x="3366262" y="982472"/>
                  </a:lnTo>
                  <a:lnTo>
                    <a:pt x="3400425" y="979932"/>
                  </a:lnTo>
                  <a:lnTo>
                    <a:pt x="3423031" y="978662"/>
                  </a:lnTo>
                  <a:lnTo>
                    <a:pt x="3445256" y="976122"/>
                  </a:lnTo>
                  <a:lnTo>
                    <a:pt x="3459861" y="973582"/>
                  </a:lnTo>
                  <a:close/>
                </a:path>
                <a:path w="4951730" h="1003300">
                  <a:moveTo>
                    <a:pt x="4951349" y="444246"/>
                  </a:moveTo>
                  <a:lnTo>
                    <a:pt x="4950587" y="444246"/>
                  </a:lnTo>
                  <a:lnTo>
                    <a:pt x="4933569" y="459486"/>
                  </a:lnTo>
                  <a:lnTo>
                    <a:pt x="4914646" y="472186"/>
                  </a:lnTo>
                  <a:lnTo>
                    <a:pt x="4895088" y="483616"/>
                  </a:lnTo>
                  <a:lnTo>
                    <a:pt x="4876165" y="495046"/>
                  </a:lnTo>
                  <a:lnTo>
                    <a:pt x="4847590" y="512826"/>
                  </a:lnTo>
                  <a:lnTo>
                    <a:pt x="4822571" y="528066"/>
                  </a:lnTo>
                  <a:lnTo>
                    <a:pt x="4800346" y="543306"/>
                  </a:lnTo>
                  <a:lnTo>
                    <a:pt x="4780153" y="561086"/>
                  </a:lnTo>
                  <a:lnTo>
                    <a:pt x="4771644" y="566166"/>
                  </a:lnTo>
                  <a:lnTo>
                    <a:pt x="4763770" y="573786"/>
                  </a:lnTo>
                  <a:lnTo>
                    <a:pt x="4756150" y="580136"/>
                  </a:lnTo>
                  <a:lnTo>
                    <a:pt x="4747895" y="586486"/>
                  </a:lnTo>
                  <a:lnTo>
                    <a:pt x="4734941" y="595376"/>
                  </a:lnTo>
                  <a:lnTo>
                    <a:pt x="4708271" y="616966"/>
                  </a:lnTo>
                  <a:lnTo>
                    <a:pt x="4684268" y="632079"/>
                  </a:lnTo>
                  <a:lnTo>
                    <a:pt x="4670552" y="639699"/>
                  </a:lnTo>
                  <a:lnTo>
                    <a:pt x="4654677" y="649859"/>
                  </a:lnTo>
                  <a:lnTo>
                    <a:pt x="4648200" y="653669"/>
                  </a:lnTo>
                  <a:lnTo>
                    <a:pt x="4642358" y="660019"/>
                  </a:lnTo>
                  <a:lnTo>
                    <a:pt x="4636262" y="667639"/>
                  </a:lnTo>
                  <a:lnTo>
                    <a:pt x="4619244" y="679069"/>
                  </a:lnTo>
                  <a:lnTo>
                    <a:pt x="4603369" y="690499"/>
                  </a:lnTo>
                  <a:lnTo>
                    <a:pt x="4588510" y="701929"/>
                  </a:lnTo>
                  <a:lnTo>
                    <a:pt x="4574667" y="712089"/>
                  </a:lnTo>
                  <a:lnTo>
                    <a:pt x="4550156" y="719709"/>
                  </a:lnTo>
                  <a:lnTo>
                    <a:pt x="4526280" y="728599"/>
                  </a:lnTo>
                  <a:lnTo>
                    <a:pt x="4503293" y="736219"/>
                  </a:lnTo>
                  <a:lnTo>
                    <a:pt x="4481576" y="742569"/>
                  </a:lnTo>
                  <a:lnTo>
                    <a:pt x="4466463" y="746379"/>
                  </a:lnTo>
                  <a:lnTo>
                    <a:pt x="4451858" y="751459"/>
                  </a:lnTo>
                  <a:lnTo>
                    <a:pt x="4436999" y="757809"/>
                  </a:lnTo>
                  <a:lnTo>
                    <a:pt x="4421505" y="761619"/>
                  </a:lnTo>
                  <a:lnTo>
                    <a:pt x="4409059" y="767969"/>
                  </a:lnTo>
                  <a:lnTo>
                    <a:pt x="4397502" y="771779"/>
                  </a:lnTo>
                  <a:lnTo>
                    <a:pt x="4387088" y="775589"/>
                  </a:lnTo>
                  <a:lnTo>
                    <a:pt x="4377817" y="780669"/>
                  </a:lnTo>
                  <a:lnTo>
                    <a:pt x="4357370" y="784479"/>
                  </a:lnTo>
                  <a:lnTo>
                    <a:pt x="4318254" y="789559"/>
                  </a:lnTo>
                  <a:lnTo>
                    <a:pt x="4298315" y="794639"/>
                  </a:lnTo>
                  <a:lnTo>
                    <a:pt x="4270629" y="797179"/>
                  </a:lnTo>
                  <a:lnTo>
                    <a:pt x="4242943" y="800989"/>
                  </a:lnTo>
                  <a:lnTo>
                    <a:pt x="4216527" y="807339"/>
                  </a:lnTo>
                  <a:lnTo>
                    <a:pt x="4192397" y="816229"/>
                  </a:lnTo>
                  <a:lnTo>
                    <a:pt x="4173347" y="822579"/>
                  </a:lnTo>
                  <a:lnTo>
                    <a:pt x="4155440" y="827659"/>
                  </a:lnTo>
                  <a:lnTo>
                    <a:pt x="4138168" y="834009"/>
                  </a:lnTo>
                  <a:lnTo>
                    <a:pt x="4120769" y="842899"/>
                  </a:lnTo>
                  <a:lnTo>
                    <a:pt x="4082415" y="858139"/>
                  </a:lnTo>
                  <a:lnTo>
                    <a:pt x="4043045" y="868299"/>
                  </a:lnTo>
                  <a:lnTo>
                    <a:pt x="4003167" y="874649"/>
                  </a:lnTo>
                  <a:lnTo>
                    <a:pt x="3963289" y="872109"/>
                  </a:lnTo>
                  <a:lnTo>
                    <a:pt x="3940175" y="872109"/>
                  </a:lnTo>
                  <a:lnTo>
                    <a:pt x="3913886" y="869569"/>
                  </a:lnTo>
                  <a:lnTo>
                    <a:pt x="3890264" y="869569"/>
                  </a:lnTo>
                  <a:lnTo>
                    <a:pt x="3877818" y="868299"/>
                  </a:lnTo>
                  <a:lnTo>
                    <a:pt x="3864483" y="865759"/>
                  </a:lnTo>
                  <a:lnTo>
                    <a:pt x="3845687" y="867029"/>
                  </a:lnTo>
                  <a:lnTo>
                    <a:pt x="3807206" y="870839"/>
                  </a:lnTo>
                  <a:lnTo>
                    <a:pt x="3788537" y="870839"/>
                  </a:lnTo>
                  <a:lnTo>
                    <a:pt x="3751580" y="874649"/>
                  </a:lnTo>
                  <a:lnTo>
                    <a:pt x="3736975" y="877062"/>
                  </a:lnTo>
                  <a:lnTo>
                    <a:pt x="3718052" y="878332"/>
                  </a:lnTo>
                  <a:lnTo>
                    <a:pt x="3699129" y="880872"/>
                  </a:lnTo>
                  <a:lnTo>
                    <a:pt x="3680841" y="884682"/>
                  </a:lnTo>
                  <a:lnTo>
                    <a:pt x="3663950" y="888492"/>
                  </a:lnTo>
                  <a:lnTo>
                    <a:pt x="3647948" y="891032"/>
                  </a:lnTo>
                  <a:lnTo>
                    <a:pt x="3600196" y="902462"/>
                  </a:lnTo>
                  <a:lnTo>
                    <a:pt x="3554349" y="905002"/>
                  </a:lnTo>
                  <a:lnTo>
                    <a:pt x="3542919" y="905002"/>
                  </a:lnTo>
                  <a:lnTo>
                    <a:pt x="3530600" y="906272"/>
                  </a:lnTo>
                  <a:lnTo>
                    <a:pt x="3516376" y="906272"/>
                  </a:lnTo>
                  <a:lnTo>
                    <a:pt x="3499231" y="905002"/>
                  </a:lnTo>
                  <a:lnTo>
                    <a:pt x="3476498" y="906272"/>
                  </a:lnTo>
                  <a:lnTo>
                    <a:pt x="3453384" y="908812"/>
                  </a:lnTo>
                  <a:lnTo>
                    <a:pt x="3407664" y="911352"/>
                  </a:lnTo>
                  <a:lnTo>
                    <a:pt x="3373628" y="913892"/>
                  </a:lnTo>
                  <a:lnTo>
                    <a:pt x="3339973" y="917702"/>
                  </a:lnTo>
                  <a:lnTo>
                    <a:pt x="3305683" y="920242"/>
                  </a:lnTo>
                  <a:lnTo>
                    <a:pt x="3270123" y="920242"/>
                  </a:lnTo>
                  <a:lnTo>
                    <a:pt x="3254502" y="922782"/>
                  </a:lnTo>
                  <a:lnTo>
                    <a:pt x="3224530" y="922782"/>
                  </a:lnTo>
                  <a:lnTo>
                    <a:pt x="3209290" y="925322"/>
                  </a:lnTo>
                  <a:lnTo>
                    <a:pt x="3196971" y="925322"/>
                  </a:lnTo>
                  <a:lnTo>
                    <a:pt x="3183128" y="927862"/>
                  </a:lnTo>
                  <a:lnTo>
                    <a:pt x="3168523" y="927862"/>
                  </a:lnTo>
                  <a:lnTo>
                    <a:pt x="3154172" y="925322"/>
                  </a:lnTo>
                  <a:lnTo>
                    <a:pt x="3132709" y="930402"/>
                  </a:lnTo>
                  <a:lnTo>
                    <a:pt x="3090926" y="931672"/>
                  </a:lnTo>
                  <a:lnTo>
                    <a:pt x="3048000" y="934212"/>
                  </a:lnTo>
                  <a:lnTo>
                    <a:pt x="3003804" y="934212"/>
                  </a:lnTo>
                  <a:lnTo>
                    <a:pt x="2957957" y="929132"/>
                  </a:lnTo>
                  <a:lnTo>
                    <a:pt x="2918714" y="932942"/>
                  </a:lnTo>
                  <a:lnTo>
                    <a:pt x="2878709" y="934212"/>
                  </a:lnTo>
                  <a:lnTo>
                    <a:pt x="2838323" y="931672"/>
                  </a:lnTo>
                  <a:lnTo>
                    <a:pt x="2733167" y="918972"/>
                  </a:lnTo>
                  <a:lnTo>
                    <a:pt x="2699893" y="917702"/>
                  </a:lnTo>
                  <a:lnTo>
                    <a:pt x="2665857" y="917702"/>
                  </a:lnTo>
                  <a:lnTo>
                    <a:pt x="2654554" y="918972"/>
                  </a:lnTo>
                  <a:lnTo>
                    <a:pt x="2643251" y="918972"/>
                  </a:lnTo>
                  <a:lnTo>
                    <a:pt x="2631694" y="920242"/>
                  </a:lnTo>
                  <a:lnTo>
                    <a:pt x="2620010" y="920242"/>
                  </a:lnTo>
                  <a:lnTo>
                    <a:pt x="2602738" y="918972"/>
                  </a:lnTo>
                  <a:lnTo>
                    <a:pt x="2569845" y="913892"/>
                  </a:lnTo>
                  <a:lnTo>
                    <a:pt x="2552065" y="912622"/>
                  </a:lnTo>
                  <a:lnTo>
                    <a:pt x="2503297" y="910082"/>
                  </a:lnTo>
                  <a:lnTo>
                    <a:pt x="2479548" y="910082"/>
                  </a:lnTo>
                  <a:lnTo>
                    <a:pt x="2453894" y="908812"/>
                  </a:lnTo>
                  <a:lnTo>
                    <a:pt x="2425954" y="906272"/>
                  </a:lnTo>
                  <a:lnTo>
                    <a:pt x="2395220" y="902462"/>
                  </a:lnTo>
                  <a:lnTo>
                    <a:pt x="2375916" y="897382"/>
                  </a:lnTo>
                  <a:lnTo>
                    <a:pt x="2274824" y="879602"/>
                  </a:lnTo>
                  <a:lnTo>
                    <a:pt x="2225294" y="868299"/>
                  </a:lnTo>
                  <a:lnTo>
                    <a:pt x="2176018" y="854329"/>
                  </a:lnTo>
                  <a:lnTo>
                    <a:pt x="2126742" y="836549"/>
                  </a:lnTo>
                  <a:lnTo>
                    <a:pt x="2084959" y="826389"/>
                  </a:lnTo>
                  <a:lnTo>
                    <a:pt x="2063750" y="820039"/>
                  </a:lnTo>
                  <a:lnTo>
                    <a:pt x="2042287" y="814959"/>
                  </a:lnTo>
                  <a:lnTo>
                    <a:pt x="2007616" y="806069"/>
                  </a:lnTo>
                  <a:lnTo>
                    <a:pt x="1972691" y="795909"/>
                  </a:lnTo>
                  <a:lnTo>
                    <a:pt x="1902587" y="778129"/>
                  </a:lnTo>
                  <a:lnTo>
                    <a:pt x="1805559" y="746379"/>
                  </a:lnTo>
                  <a:lnTo>
                    <a:pt x="1761998" y="734949"/>
                  </a:lnTo>
                  <a:lnTo>
                    <a:pt x="1721485" y="726059"/>
                  </a:lnTo>
                  <a:lnTo>
                    <a:pt x="1671828" y="713359"/>
                  </a:lnTo>
                  <a:lnTo>
                    <a:pt x="1623187" y="699389"/>
                  </a:lnTo>
                  <a:lnTo>
                    <a:pt x="1575435" y="682879"/>
                  </a:lnTo>
                  <a:lnTo>
                    <a:pt x="1528699" y="663829"/>
                  </a:lnTo>
                  <a:lnTo>
                    <a:pt x="1482852" y="643509"/>
                  </a:lnTo>
                  <a:lnTo>
                    <a:pt x="1437894" y="622046"/>
                  </a:lnTo>
                  <a:lnTo>
                    <a:pt x="1421384" y="613156"/>
                  </a:lnTo>
                  <a:lnTo>
                    <a:pt x="1388618" y="597916"/>
                  </a:lnTo>
                  <a:lnTo>
                    <a:pt x="1335405" y="569976"/>
                  </a:lnTo>
                  <a:lnTo>
                    <a:pt x="1298829" y="554736"/>
                  </a:lnTo>
                  <a:lnTo>
                    <a:pt x="1262507" y="542036"/>
                  </a:lnTo>
                  <a:lnTo>
                    <a:pt x="1226693" y="531876"/>
                  </a:lnTo>
                  <a:lnTo>
                    <a:pt x="1205230" y="525526"/>
                  </a:lnTo>
                  <a:lnTo>
                    <a:pt x="1183386" y="516636"/>
                  </a:lnTo>
                  <a:lnTo>
                    <a:pt x="1162685" y="509016"/>
                  </a:lnTo>
                  <a:lnTo>
                    <a:pt x="1144397" y="500126"/>
                  </a:lnTo>
                  <a:lnTo>
                    <a:pt x="1107948" y="479806"/>
                  </a:lnTo>
                  <a:lnTo>
                    <a:pt x="1070610" y="460756"/>
                  </a:lnTo>
                  <a:lnTo>
                    <a:pt x="1033780" y="444246"/>
                  </a:lnTo>
                  <a:lnTo>
                    <a:pt x="998982" y="426466"/>
                  </a:lnTo>
                  <a:lnTo>
                    <a:pt x="958850" y="408686"/>
                  </a:lnTo>
                  <a:lnTo>
                    <a:pt x="918718" y="389636"/>
                  </a:lnTo>
                  <a:lnTo>
                    <a:pt x="879094" y="369443"/>
                  </a:lnTo>
                  <a:lnTo>
                    <a:pt x="840105" y="345313"/>
                  </a:lnTo>
                  <a:lnTo>
                    <a:pt x="836549" y="338963"/>
                  </a:lnTo>
                  <a:lnTo>
                    <a:pt x="790829" y="321183"/>
                  </a:lnTo>
                  <a:lnTo>
                    <a:pt x="745617" y="300863"/>
                  </a:lnTo>
                  <a:lnTo>
                    <a:pt x="700913" y="279273"/>
                  </a:lnTo>
                  <a:lnTo>
                    <a:pt x="612775" y="233553"/>
                  </a:lnTo>
                  <a:lnTo>
                    <a:pt x="484251" y="157353"/>
                  </a:lnTo>
                  <a:lnTo>
                    <a:pt x="457454" y="142113"/>
                  </a:lnTo>
                  <a:lnTo>
                    <a:pt x="402844" y="109220"/>
                  </a:lnTo>
                  <a:lnTo>
                    <a:pt x="376174" y="93980"/>
                  </a:lnTo>
                  <a:lnTo>
                    <a:pt x="340106" y="78740"/>
                  </a:lnTo>
                  <a:lnTo>
                    <a:pt x="307086" y="63500"/>
                  </a:lnTo>
                  <a:lnTo>
                    <a:pt x="275082" y="45720"/>
                  </a:lnTo>
                  <a:lnTo>
                    <a:pt x="242189" y="29210"/>
                  </a:lnTo>
                  <a:lnTo>
                    <a:pt x="223266" y="17780"/>
                  </a:lnTo>
                  <a:lnTo>
                    <a:pt x="203581" y="5080"/>
                  </a:lnTo>
                  <a:lnTo>
                    <a:pt x="193167" y="0"/>
                  </a:lnTo>
                  <a:lnTo>
                    <a:pt x="0" y="0"/>
                  </a:lnTo>
                  <a:lnTo>
                    <a:pt x="27432" y="12700"/>
                  </a:lnTo>
                  <a:lnTo>
                    <a:pt x="54102" y="25400"/>
                  </a:lnTo>
                  <a:lnTo>
                    <a:pt x="106680" y="45720"/>
                  </a:lnTo>
                  <a:lnTo>
                    <a:pt x="131318" y="54610"/>
                  </a:lnTo>
                  <a:lnTo>
                    <a:pt x="170180" y="80010"/>
                  </a:lnTo>
                  <a:lnTo>
                    <a:pt x="190119" y="88900"/>
                  </a:lnTo>
                  <a:lnTo>
                    <a:pt x="210693" y="96520"/>
                  </a:lnTo>
                  <a:lnTo>
                    <a:pt x="243713" y="114300"/>
                  </a:lnTo>
                  <a:lnTo>
                    <a:pt x="276606" y="133223"/>
                  </a:lnTo>
                  <a:lnTo>
                    <a:pt x="310642" y="151003"/>
                  </a:lnTo>
                  <a:lnTo>
                    <a:pt x="346837" y="166243"/>
                  </a:lnTo>
                  <a:lnTo>
                    <a:pt x="373888" y="181483"/>
                  </a:lnTo>
                  <a:lnTo>
                    <a:pt x="428498" y="214503"/>
                  </a:lnTo>
                  <a:lnTo>
                    <a:pt x="455549" y="229743"/>
                  </a:lnTo>
                  <a:lnTo>
                    <a:pt x="540512" y="280543"/>
                  </a:lnTo>
                  <a:lnTo>
                    <a:pt x="583819" y="305943"/>
                  </a:lnTo>
                  <a:lnTo>
                    <a:pt x="627761" y="330073"/>
                  </a:lnTo>
                  <a:lnTo>
                    <a:pt x="716915" y="373253"/>
                  </a:lnTo>
                  <a:lnTo>
                    <a:pt x="762127" y="393446"/>
                  </a:lnTo>
                  <a:lnTo>
                    <a:pt x="807847" y="412496"/>
                  </a:lnTo>
                  <a:lnTo>
                    <a:pt x="846963" y="435356"/>
                  </a:lnTo>
                  <a:lnTo>
                    <a:pt x="886587" y="456946"/>
                  </a:lnTo>
                  <a:lnTo>
                    <a:pt x="926592" y="475996"/>
                  </a:lnTo>
                  <a:lnTo>
                    <a:pt x="966851" y="493776"/>
                  </a:lnTo>
                  <a:lnTo>
                    <a:pt x="1004062" y="509016"/>
                  </a:lnTo>
                  <a:lnTo>
                    <a:pt x="1040638" y="526796"/>
                  </a:lnTo>
                  <a:lnTo>
                    <a:pt x="1076579" y="545846"/>
                  </a:lnTo>
                  <a:lnTo>
                    <a:pt x="1112139" y="567436"/>
                  </a:lnTo>
                  <a:lnTo>
                    <a:pt x="1135634" y="576326"/>
                  </a:lnTo>
                  <a:lnTo>
                    <a:pt x="1157859" y="582676"/>
                  </a:lnTo>
                  <a:lnTo>
                    <a:pt x="1200277" y="595376"/>
                  </a:lnTo>
                  <a:lnTo>
                    <a:pt x="1235710" y="605536"/>
                  </a:lnTo>
                  <a:lnTo>
                    <a:pt x="1271143" y="618236"/>
                  </a:lnTo>
                  <a:lnTo>
                    <a:pt x="1305306" y="632079"/>
                  </a:lnTo>
                  <a:lnTo>
                    <a:pt x="1336294" y="649859"/>
                  </a:lnTo>
                  <a:lnTo>
                    <a:pt x="1352550" y="657479"/>
                  </a:lnTo>
                  <a:lnTo>
                    <a:pt x="1385824" y="673989"/>
                  </a:lnTo>
                  <a:lnTo>
                    <a:pt x="1402842" y="682879"/>
                  </a:lnTo>
                  <a:lnTo>
                    <a:pt x="1447673" y="704469"/>
                  </a:lnTo>
                  <a:lnTo>
                    <a:pt x="1494155" y="726059"/>
                  </a:lnTo>
                  <a:lnTo>
                    <a:pt x="1542161" y="745109"/>
                  </a:lnTo>
                  <a:lnTo>
                    <a:pt x="1591564" y="762889"/>
                  </a:lnTo>
                  <a:lnTo>
                    <a:pt x="1642237" y="778129"/>
                  </a:lnTo>
                  <a:lnTo>
                    <a:pt x="1734820" y="795909"/>
                  </a:lnTo>
                  <a:lnTo>
                    <a:pt x="1777492" y="806069"/>
                  </a:lnTo>
                  <a:lnTo>
                    <a:pt x="1823212" y="818769"/>
                  </a:lnTo>
                  <a:lnTo>
                    <a:pt x="1909572" y="847979"/>
                  </a:lnTo>
                  <a:lnTo>
                    <a:pt x="1945640" y="859409"/>
                  </a:lnTo>
                  <a:lnTo>
                    <a:pt x="1981073" y="869569"/>
                  </a:lnTo>
                  <a:lnTo>
                    <a:pt x="2058035" y="888492"/>
                  </a:lnTo>
                  <a:lnTo>
                    <a:pt x="2078101" y="892302"/>
                  </a:lnTo>
                  <a:lnTo>
                    <a:pt x="2097405" y="893572"/>
                  </a:lnTo>
                  <a:lnTo>
                    <a:pt x="2147316" y="911352"/>
                  </a:lnTo>
                  <a:lnTo>
                    <a:pt x="2198624" y="926592"/>
                  </a:lnTo>
                  <a:lnTo>
                    <a:pt x="2250948" y="938022"/>
                  </a:lnTo>
                  <a:lnTo>
                    <a:pt x="2303526" y="948182"/>
                  </a:lnTo>
                  <a:lnTo>
                    <a:pt x="2355850" y="955802"/>
                  </a:lnTo>
                  <a:lnTo>
                    <a:pt x="2374519" y="960882"/>
                  </a:lnTo>
                  <a:lnTo>
                    <a:pt x="2408047" y="968502"/>
                  </a:lnTo>
                  <a:lnTo>
                    <a:pt x="2439035" y="972312"/>
                  </a:lnTo>
                  <a:lnTo>
                    <a:pt x="3467227" y="972312"/>
                  </a:lnTo>
                  <a:lnTo>
                    <a:pt x="3488563" y="967232"/>
                  </a:lnTo>
                  <a:lnTo>
                    <a:pt x="3499866" y="965962"/>
                  </a:lnTo>
                  <a:lnTo>
                    <a:pt x="3511677" y="965962"/>
                  </a:lnTo>
                  <a:lnTo>
                    <a:pt x="3524123" y="967232"/>
                  </a:lnTo>
                  <a:lnTo>
                    <a:pt x="3537966" y="971042"/>
                  </a:lnTo>
                  <a:lnTo>
                    <a:pt x="3583051" y="967232"/>
                  </a:lnTo>
                  <a:lnTo>
                    <a:pt x="3601593" y="965962"/>
                  </a:lnTo>
                  <a:lnTo>
                    <a:pt x="3620135" y="963422"/>
                  </a:lnTo>
                  <a:lnTo>
                    <a:pt x="3637534" y="957072"/>
                  </a:lnTo>
                  <a:lnTo>
                    <a:pt x="3652520" y="950722"/>
                  </a:lnTo>
                  <a:lnTo>
                    <a:pt x="3684143" y="943102"/>
                  </a:lnTo>
                  <a:lnTo>
                    <a:pt x="3700145" y="940562"/>
                  </a:lnTo>
                  <a:lnTo>
                    <a:pt x="3716274" y="936752"/>
                  </a:lnTo>
                  <a:lnTo>
                    <a:pt x="3741928" y="934212"/>
                  </a:lnTo>
                  <a:lnTo>
                    <a:pt x="3755517" y="931672"/>
                  </a:lnTo>
                  <a:lnTo>
                    <a:pt x="3767709" y="930402"/>
                  </a:lnTo>
                  <a:lnTo>
                    <a:pt x="3785108" y="927862"/>
                  </a:lnTo>
                  <a:lnTo>
                    <a:pt x="3804666" y="925322"/>
                  </a:lnTo>
                  <a:lnTo>
                    <a:pt x="3855974" y="925322"/>
                  </a:lnTo>
                  <a:lnTo>
                    <a:pt x="3881501" y="927862"/>
                  </a:lnTo>
                  <a:lnTo>
                    <a:pt x="3925189" y="927862"/>
                  </a:lnTo>
                  <a:lnTo>
                    <a:pt x="3933190" y="929132"/>
                  </a:lnTo>
                  <a:lnTo>
                    <a:pt x="3978529" y="931672"/>
                  </a:lnTo>
                  <a:lnTo>
                    <a:pt x="4022471" y="924052"/>
                  </a:lnTo>
                  <a:lnTo>
                    <a:pt x="4081653" y="906272"/>
                  </a:lnTo>
                  <a:lnTo>
                    <a:pt x="4124960" y="892302"/>
                  </a:lnTo>
                  <a:lnTo>
                    <a:pt x="4159123" y="878332"/>
                  </a:lnTo>
                  <a:lnTo>
                    <a:pt x="4170426" y="874649"/>
                  </a:lnTo>
                  <a:lnTo>
                    <a:pt x="4278249" y="854329"/>
                  </a:lnTo>
                  <a:lnTo>
                    <a:pt x="4323334" y="850519"/>
                  </a:lnTo>
                  <a:lnTo>
                    <a:pt x="4366387" y="842899"/>
                  </a:lnTo>
                  <a:lnTo>
                    <a:pt x="4380611" y="839089"/>
                  </a:lnTo>
                  <a:lnTo>
                    <a:pt x="4393311" y="834009"/>
                  </a:lnTo>
                  <a:lnTo>
                    <a:pt x="4406138" y="830199"/>
                  </a:lnTo>
                  <a:lnTo>
                    <a:pt x="4420743" y="826389"/>
                  </a:lnTo>
                  <a:lnTo>
                    <a:pt x="4433316" y="820039"/>
                  </a:lnTo>
                  <a:lnTo>
                    <a:pt x="4446016" y="816229"/>
                  </a:lnTo>
                  <a:lnTo>
                    <a:pt x="4525899" y="794639"/>
                  </a:lnTo>
                  <a:lnTo>
                    <a:pt x="4578985" y="773049"/>
                  </a:lnTo>
                  <a:lnTo>
                    <a:pt x="4614037" y="751459"/>
                  </a:lnTo>
                  <a:lnTo>
                    <a:pt x="4647057" y="724789"/>
                  </a:lnTo>
                  <a:lnTo>
                    <a:pt x="4654677" y="720979"/>
                  </a:lnTo>
                  <a:lnTo>
                    <a:pt x="4660900" y="715899"/>
                  </a:lnTo>
                  <a:lnTo>
                    <a:pt x="4666488" y="710819"/>
                  </a:lnTo>
                  <a:lnTo>
                    <a:pt x="4672076" y="701929"/>
                  </a:lnTo>
                  <a:lnTo>
                    <a:pt x="4677664" y="699389"/>
                  </a:lnTo>
                  <a:lnTo>
                    <a:pt x="4690745" y="691769"/>
                  </a:lnTo>
                  <a:lnTo>
                    <a:pt x="4709795" y="679069"/>
                  </a:lnTo>
                  <a:lnTo>
                    <a:pt x="4724019" y="667639"/>
                  </a:lnTo>
                  <a:lnTo>
                    <a:pt x="4738116" y="657479"/>
                  </a:lnTo>
                  <a:lnTo>
                    <a:pt x="4760087" y="642239"/>
                  </a:lnTo>
                  <a:lnTo>
                    <a:pt x="4775581" y="626999"/>
                  </a:lnTo>
                  <a:lnTo>
                    <a:pt x="4783709" y="620776"/>
                  </a:lnTo>
                  <a:lnTo>
                    <a:pt x="4804029" y="604266"/>
                  </a:lnTo>
                  <a:lnTo>
                    <a:pt x="4826508" y="589026"/>
                  </a:lnTo>
                  <a:lnTo>
                    <a:pt x="4851781" y="573786"/>
                  </a:lnTo>
                  <a:lnTo>
                    <a:pt x="4880356" y="557276"/>
                  </a:lnTo>
                  <a:lnTo>
                    <a:pt x="4899152" y="545846"/>
                  </a:lnTo>
                  <a:lnTo>
                    <a:pt x="4919345" y="533146"/>
                  </a:lnTo>
                  <a:lnTo>
                    <a:pt x="4939919" y="517906"/>
                  </a:lnTo>
                  <a:lnTo>
                    <a:pt x="4951349" y="509016"/>
                  </a:lnTo>
                  <a:lnTo>
                    <a:pt x="4951349" y="444246"/>
                  </a:lnTo>
                  <a:close/>
                </a:path>
                <a:path w="4951730" h="1003300">
                  <a:moveTo>
                    <a:pt x="4951349" y="189103"/>
                  </a:moveTo>
                  <a:lnTo>
                    <a:pt x="4944491" y="191643"/>
                  </a:lnTo>
                  <a:lnTo>
                    <a:pt x="4925949" y="199263"/>
                  </a:lnTo>
                  <a:lnTo>
                    <a:pt x="4907788" y="204343"/>
                  </a:lnTo>
                  <a:lnTo>
                    <a:pt x="4814062" y="239903"/>
                  </a:lnTo>
                  <a:lnTo>
                    <a:pt x="4776724" y="257683"/>
                  </a:lnTo>
                  <a:lnTo>
                    <a:pt x="4742180" y="280543"/>
                  </a:lnTo>
                  <a:lnTo>
                    <a:pt x="4730877" y="290703"/>
                  </a:lnTo>
                  <a:lnTo>
                    <a:pt x="4707255" y="311023"/>
                  </a:lnTo>
                  <a:lnTo>
                    <a:pt x="4696460" y="322453"/>
                  </a:lnTo>
                  <a:lnTo>
                    <a:pt x="4663948" y="349123"/>
                  </a:lnTo>
                  <a:lnTo>
                    <a:pt x="4632833" y="378206"/>
                  </a:lnTo>
                  <a:lnTo>
                    <a:pt x="4603115" y="408686"/>
                  </a:lnTo>
                  <a:lnTo>
                    <a:pt x="4565015" y="453136"/>
                  </a:lnTo>
                  <a:lnTo>
                    <a:pt x="4556379" y="464566"/>
                  </a:lnTo>
                  <a:lnTo>
                    <a:pt x="4547870" y="474726"/>
                  </a:lnTo>
                  <a:lnTo>
                    <a:pt x="4520819" y="509016"/>
                  </a:lnTo>
                  <a:lnTo>
                    <a:pt x="4482973" y="550926"/>
                  </a:lnTo>
                  <a:lnTo>
                    <a:pt x="4442968" y="582676"/>
                  </a:lnTo>
                  <a:lnTo>
                    <a:pt x="4394327" y="606806"/>
                  </a:lnTo>
                  <a:lnTo>
                    <a:pt x="4374896" y="614426"/>
                  </a:lnTo>
                  <a:lnTo>
                    <a:pt x="4361815" y="620776"/>
                  </a:lnTo>
                  <a:lnTo>
                    <a:pt x="4349242" y="624586"/>
                  </a:lnTo>
                  <a:lnTo>
                    <a:pt x="4336796" y="629539"/>
                  </a:lnTo>
                  <a:lnTo>
                    <a:pt x="4324096" y="635889"/>
                  </a:lnTo>
                  <a:lnTo>
                    <a:pt x="4299966" y="647319"/>
                  </a:lnTo>
                  <a:lnTo>
                    <a:pt x="4272661" y="656209"/>
                  </a:lnTo>
                  <a:lnTo>
                    <a:pt x="4244086" y="662559"/>
                  </a:lnTo>
                  <a:lnTo>
                    <a:pt x="4203827" y="668909"/>
                  </a:lnTo>
                  <a:lnTo>
                    <a:pt x="4191381" y="672719"/>
                  </a:lnTo>
                  <a:lnTo>
                    <a:pt x="4179062" y="677799"/>
                  </a:lnTo>
                  <a:lnTo>
                    <a:pt x="4167251" y="680339"/>
                  </a:lnTo>
                  <a:lnTo>
                    <a:pt x="4155567" y="681609"/>
                  </a:lnTo>
                  <a:lnTo>
                    <a:pt x="4131056" y="689229"/>
                  </a:lnTo>
                  <a:lnTo>
                    <a:pt x="4119372" y="691769"/>
                  </a:lnTo>
                  <a:lnTo>
                    <a:pt x="4105529" y="699389"/>
                  </a:lnTo>
                  <a:lnTo>
                    <a:pt x="4077843" y="707009"/>
                  </a:lnTo>
                  <a:lnTo>
                    <a:pt x="4041775" y="710819"/>
                  </a:lnTo>
                  <a:lnTo>
                    <a:pt x="4017391" y="714629"/>
                  </a:lnTo>
                  <a:lnTo>
                    <a:pt x="3994277" y="719709"/>
                  </a:lnTo>
                  <a:lnTo>
                    <a:pt x="3973957" y="729869"/>
                  </a:lnTo>
                  <a:lnTo>
                    <a:pt x="3963289" y="731139"/>
                  </a:lnTo>
                  <a:lnTo>
                    <a:pt x="3944366" y="738759"/>
                  </a:lnTo>
                  <a:lnTo>
                    <a:pt x="3935349" y="745109"/>
                  </a:lnTo>
                  <a:lnTo>
                    <a:pt x="3922903" y="751459"/>
                  </a:lnTo>
                  <a:lnTo>
                    <a:pt x="3911981" y="756539"/>
                  </a:lnTo>
                  <a:lnTo>
                    <a:pt x="3901694" y="760349"/>
                  </a:lnTo>
                  <a:lnTo>
                    <a:pt x="3890899" y="762889"/>
                  </a:lnTo>
                  <a:lnTo>
                    <a:pt x="3840226" y="766699"/>
                  </a:lnTo>
                  <a:lnTo>
                    <a:pt x="3823589" y="769239"/>
                  </a:lnTo>
                  <a:lnTo>
                    <a:pt x="3801491" y="771779"/>
                  </a:lnTo>
                  <a:lnTo>
                    <a:pt x="3779647" y="776859"/>
                  </a:lnTo>
                  <a:lnTo>
                    <a:pt x="3757168" y="783209"/>
                  </a:lnTo>
                  <a:lnTo>
                    <a:pt x="3733419" y="790829"/>
                  </a:lnTo>
                  <a:lnTo>
                    <a:pt x="3709162" y="795909"/>
                  </a:lnTo>
                  <a:lnTo>
                    <a:pt x="3686048" y="797179"/>
                  </a:lnTo>
                  <a:lnTo>
                    <a:pt x="3638169" y="792099"/>
                  </a:lnTo>
                  <a:lnTo>
                    <a:pt x="3628898" y="788289"/>
                  </a:lnTo>
                  <a:lnTo>
                    <a:pt x="3622421" y="792099"/>
                  </a:lnTo>
                  <a:lnTo>
                    <a:pt x="3619500" y="787019"/>
                  </a:lnTo>
                  <a:lnTo>
                    <a:pt x="3587496" y="783209"/>
                  </a:lnTo>
                  <a:lnTo>
                    <a:pt x="3556254" y="781939"/>
                  </a:lnTo>
                  <a:lnTo>
                    <a:pt x="3525266" y="783209"/>
                  </a:lnTo>
                  <a:lnTo>
                    <a:pt x="3493516" y="788289"/>
                  </a:lnTo>
                  <a:lnTo>
                    <a:pt x="3481324" y="789559"/>
                  </a:lnTo>
                  <a:lnTo>
                    <a:pt x="3454273" y="794639"/>
                  </a:lnTo>
                  <a:lnTo>
                    <a:pt x="3441954" y="795909"/>
                  </a:lnTo>
                  <a:lnTo>
                    <a:pt x="3430143" y="795909"/>
                  </a:lnTo>
                  <a:lnTo>
                    <a:pt x="3393313" y="792099"/>
                  </a:lnTo>
                  <a:lnTo>
                    <a:pt x="3385058" y="790829"/>
                  </a:lnTo>
                  <a:lnTo>
                    <a:pt x="3366770" y="789559"/>
                  </a:lnTo>
                  <a:lnTo>
                    <a:pt x="3358896" y="788289"/>
                  </a:lnTo>
                  <a:lnTo>
                    <a:pt x="3334766" y="787019"/>
                  </a:lnTo>
                  <a:lnTo>
                    <a:pt x="3313049" y="789559"/>
                  </a:lnTo>
                  <a:lnTo>
                    <a:pt x="3293745" y="793369"/>
                  </a:lnTo>
                  <a:lnTo>
                    <a:pt x="3277362" y="797179"/>
                  </a:lnTo>
                  <a:lnTo>
                    <a:pt x="3266186" y="798449"/>
                  </a:lnTo>
                  <a:lnTo>
                    <a:pt x="3256280" y="800989"/>
                  </a:lnTo>
                  <a:lnTo>
                    <a:pt x="3247644" y="802259"/>
                  </a:lnTo>
                  <a:lnTo>
                    <a:pt x="3240151" y="802259"/>
                  </a:lnTo>
                  <a:lnTo>
                    <a:pt x="3209925" y="804799"/>
                  </a:lnTo>
                  <a:lnTo>
                    <a:pt x="3194939" y="804799"/>
                  </a:lnTo>
                  <a:lnTo>
                    <a:pt x="3179191" y="807339"/>
                  </a:lnTo>
                  <a:lnTo>
                    <a:pt x="3156331" y="807339"/>
                  </a:lnTo>
                  <a:lnTo>
                    <a:pt x="3133344" y="809879"/>
                  </a:lnTo>
                  <a:lnTo>
                    <a:pt x="3058795" y="817499"/>
                  </a:lnTo>
                  <a:lnTo>
                    <a:pt x="3036062" y="818769"/>
                  </a:lnTo>
                  <a:lnTo>
                    <a:pt x="2987167" y="822579"/>
                  </a:lnTo>
                  <a:lnTo>
                    <a:pt x="2941193" y="821309"/>
                  </a:lnTo>
                  <a:lnTo>
                    <a:pt x="2898140" y="817499"/>
                  </a:lnTo>
                  <a:lnTo>
                    <a:pt x="2857754" y="812419"/>
                  </a:lnTo>
                  <a:lnTo>
                    <a:pt x="2839085" y="811149"/>
                  </a:lnTo>
                  <a:lnTo>
                    <a:pt x="2803779" y="811149"/>
                  </a:lnTo>
                  <a:lnTo>
                    <a:pt x="2787523" y="813689"/>
                  </a:lnTo>
                  <a:lnTo>
                    <a:pt x="2776093" y="814959"/>
                  </a:lnTo>
                  <a:lnTo>
                    <a:pt x="2764155" y="814959"/>
                  </a:lnTo>
                  <a:lnTo>
                    <a:pt x="2751328" y="813689"/>
                  </a:lnTo>
                  <a:lnTo>
                    <a:pt x="2662555" y="795909"/>
                  </a:lnTo>
                  <a:lnTo>
                    <a:pt x="2591435" y="778129"/>
                  </a:lnTo>
                  <a:lnTo>
                    <a:pt x="2540508" y="762889"/>
                  </a:lnTo>
                  <a:lnTo>
                    <a:pt x="2487422" y="745109"/>
                  </a:lnTo>
                  <a:lnTo>
                    <a:pt x="2435098" y="724789"/>
                  </a:lnTo>
                  <a:lnTo>
                    <a:pt x="2386584" y="699389"/>
                  </a:lnTo>
                  <a:lnTo>
                    <a:pt x="2369439" y="691769"/>
                  </a:lnTo>
                  <a:lnTo>
                    <a:pt x="2351151" y="685419"/>
                  </a:lnTo>
                  <a:lnTo>
                    <a:pt x="2333498" y="680339"/>
                  </a:lnTo>
                  <a:lnTo>
                    <a:pt x="2317877" y="676529"/>
                  </a:lnTo>
                  <a:lnTo>
                    <a:pt x="2297049" y="670179"/>
                  </a:lnTo>
                  <a:lnTo>
                    <a:pt x="2276729" y="665099"/>
                  </a:lnTo>
                  <a:lnTo>
                    <a:pt x="2257552" y="658749"/>
                  </a:lnTo>
                  <a:lnTo>
                    <a:pt x="2239899" y="651129"/>
                  </a:lnTo>
                  <a:lnTo>
                    <a:pt x="2223135" y="642239"/>
                  </a:lnTo>
                  <a:lnTo>
                    <a:pt x="2206244" y="635889"/>
                  </a:lnTo>
                  <a:lnTo>
                    <a:pt x="2188718" y="630809"/>
                  </a:lnTo>
                  <a:lnTo>
                    <a:pt x="2170430" y="628269"/>
                  </a:lnTo>
                  <a:lnTo>
                    <a:pt x="2161159" y="625729"/>
                  </a:lnTo>
                  <a:lnTo>
                    <a:pt x="2140585" y="618236"/>
                  </a:lnTo>
                  <a:lnTo>
                    <a:pt x="2120138" y="609346"/>
                  </a:lnTo>
                  <a:lnTo>
                    <a:pt x="2099183" y="599186"/>
                  </a:lnTo>
                  <a:lnTo>
                    <a:pt x="2026539" y="566166"/>
                  </a:lnTo>
                  <a:lnTo>
                    <a:pt x="1972056" y="545846"/>
                  </a:lnTo>
                  <a:lnTo>
                    <a:pt x="1937512" y="535686"/>
                  </a:lnTo>
                  <a:lnTo>
                    <a:pt x="1904111" y="521716"/>
                  </a:lnTo>
                  <a:lnTo>
                    <a:pt x="1872234" y="505206"/>
                  </a:lnTo>
                  <a:lnTo>
                    <a:pt x="1842516" y="487426"/>
                  </a:lnTo>
                  <a:lnTo>
                    <a:pt x="1826895" y="478536"/>
                  </a:lnTo>
                  <a:lnTo>
                    <a:pt x="1812798" y="469646"/>
                  </a:lnTo>
                  <a:lnTo>
                    <a:pt x="1799463" y="462026"/>
                  </a:lnTo>
                  <a:lnTo>
                    <a:pt x="1785874" y="456946"/>
                  </a:lnTo>
                  <a:lnTo>
                    <a:pt x="1750060" y="436626"/>
                  </a:lnTo>
                  <a:lnTo>
                    <a:pt x="1715135" y="416306"/>
                  </a:lnTo>
                  <a:lnTo>
                    <a:pt x="1681861" y="395986"/>
                  </a:lnTo>
                  <a:lnTo>
                    <a:pt x="1651254" y="376936"/>
                  </a:lnTo>
                  <a:lnTo>
                    <a:pt x="1569593" y="328803"/>
                  </a:lnTo>
                  <a:lnTo>
                    <a:pt x="1485773" y="280543"/>
                  </a:lnTo>
                  <a:lnTo>
                    <a:pt x="1442593" y="257683"/>
                  </a:lnTo>
                  <a:lnTo>
                    <a:pt x="1398397" y="236093"/>
                  </a:lnTo>
                  <a:lnTo>
                    <a:pt x="1352931" y="215773"/>
                  </a:lnTo>
                  <a:lnTo>
                    <a:pt x="1306068" y="196723"/>
                  </a:lnTo>
                  <a:lnTo>
                    <a:pt x="1257554" y="178943"/>
                  </a:lnTo>
                  <a:lnTo>
                    <a:pt x="1208913" y="164973"/>
                  </a:lnTo>
                  <a:lnTo>
                    <a:pt x="1127252" y="145923"/>
                  </a:lnTo>
                  <a:lnTo>
                    <a:pt x="1084961" y="134493"/>
                  </a:lnTo>
                  <a:lnTo>
                    <a:pt x="1002030" y="114300"/>
                  </a:lnTo>
                  <a:lnTo>
                    <a:pt x="961771" y="106680"/>
                  </a:lnTo>
                  <a:lnTo>
                    <a:pt x="903859" y="96520"/>
                  </a:lnTo>
                  <a:lnTo>
                    <a:pt x="874014" y="90170"/>
                  </a:lnTo>
                  <a:lnTo>
                    <a:pt x="843661" y="81280"/>
                  </a:lnTo>
                  <a:lnTo>
                    <a:pt x="801116" y="74930"/>
                  </a:lnTo>
                  <a:lnTo>
                    <a:pt x="760476" y="64770"/>
                  </a:lnTo>
                  <a:lnTo>
                    <a:pt x="720979" y="50800"/>
                  </a:lnTo>
                  <a:lnTo>
                    <a:pt x="657225" y="24130"/>
                  </a:lnTo>
                  <a:lnTo>
                    <a:pt x="633984" y="13970"/>
                  </a:lnTo>
                  <a:lnTo>
                    <a:pt x="611378" y="6350"/>
                  </a:lnTo>
                  <a:lnTo>
                    <a:pt x="589407" y="0"/>
                  </a:lnTo>
                  <a:lnTo>
                    <a:pt x="510413" y="0"/>
                  </a:lnTo>
                  <a:lnTo>
                    <a:pt x="517906" y="2540"/>
                  </a:lnTo>
                  <a:lnTo>
                    <a:pt x="541528" y="12700"/>
                  </a:lnTo>
                  <a:lnTo>
                    <a:pt x="563372" y="19050"/>
                  </a:lnTo>
                  <a:lnTo>
                    <a:pt x="585978" y="26670"/>
                  </a:lnTo>
                  <a:lnTo>
                    <a:pt x="608965" y="36830"/>
                  </a:lnTo>
                  <a:lnTo>
                    <a:pt x="632460" y="45720"/>
                  </a:lnTo>
                  <a:lnTo>
                    <a:pt x="673862" y="63500"/>
                  </a:lnTo>
                  <a:lnTo>
                    <a:pt x="716915" y="77470"/>
                  </a:lnTo>
                  <a:lnTo>
                    <a:pt x="760857" y="88900"/>
                  </a:lnTo>
                  <a:lnTo>
                    <a:pt x="805053" y="96520"/>
                  </a:lnTo>
                  <a:lnTo>
                    <a:pt x="893953" y="115570"/>
                  </a:lnTo>
                  <a:lnTo>
                    <a:pt x="923163" y="123190"/>
                  </a:lnTo>
                  <a:lnTo>
                    <a:pt x="963295" y="129413"/>
                  </a:lnTo>
                  <a:lnTo>
                    <a:pt x="1044448" y="147193"/>
                  </a:lnTo>
                  <a:lnTo>
                    <a:pt x="1084199" y="154813"/>
                  </a:lnTo>
                  <a:lnTo>
                    <a:pt x="1112901" y="161163"/>
                  </a:lnTo>
                  <a:lnTo>
                    <a:pt x="1135380" y="167513"/>
                  </a:lnTo>
                  <a:lnTo>
                    <a:pt x="1160018" y="173863"/>
                  </a:lnTo>
                  <a:lnTo>
                    <a:pt x="1255522" y="208153"/>
                  </a:lnTo>
                  <a:lnTo>
                    <a:pt x="1299718" y="225933"/>
                  </a:lnTo>
                  <a:lnTo>
                    <a:pt x="1343025" y="244983"/>
                  </a:lnTo>
                  <a:lnTo>
                    <a:pt x="1427607" y="288163"/>
                  </a:lnTo>
                  <a:lnTo>
                    <a:pt x="1510538" y="336423"/>
                  </a:lnTo>
                  <a:lnTo>
                    <a:pt x="1593342" y="387096"/>
                  </a:lnTo>
                  <a:lnTo>
                    <a:pt x="1629537" y="407416"/>
                  </a:lnTo>
                  <a:lnTo>
                    <a:pt x="1664843" y="429006"/>
                  </a:lnTo>
                  <a:lnTo>
                    <a:pt x="1698879" y="450596"/>
                  </a:lnTo>
                  <a:lnTo>
                    <a:pt x="1731518" y="472186"/>
                  </a:lnTo>
                  <a:lnTo>
                    <a:pt x="1746631" y="481076"/>
                  </a:lnTo>
                  <a:lnTo>
                    <a:pt x="1772920" y="495046"/>
                  </a:lnTo>
                  <a:lnTo>
                    <a:pt x="1788033" y="502666"/>
                  </a:lnTo>
                  <a:lnTo>
                    <a:pt x="1823593" y="524256"/>
                  </a:lnTo>
                  <a:lnTo>
                    <a:pt x="1858010" y="543306"/>
                  </a:lnTo>
                  <a:lnTo>
                    <a:pt x="1893443" y="559816"/>
                  </a:lnTo>
                  <a:lnTo>
                    <a:pt x="1931289" y="569976"/>
                  </a:lnTo>
                  <a:lnTo>
                    <a:pt x="1955292" y="575056"/>
                  </a:lnTo>
                  <a:lnTo>
                    <a:pt x="1978025" y="583946"/>
                  </a:lnTo>
                  <a:lnTo>
                    <a:pt x="2048129" y="620776"/>
                  </a:lnTo>
                  <a:lnTo>
                    <a:pt x="2093849" y="640969"/>
                  </a:lnTo>
                  <a:lnTo>
                    <a:pt x="2159889" y="657479"/>
                  </a:lnTo>
                  <a:lnTo>
                    <a:pt x="2174240" y="661289"/>
                  </a:lnTo>
                  <a:lnTo>
                    <a:pt x="2226818" y="686689"/>
                  </a:lnTo>
                  <a:lnTo>
                    <a:pt x="2292223" y="704469"/>
                  </a:lnTo>
                  <a:lnTo>
                    <a:pt x="2309622" y="709549"/>
                  </a:lnTo>
                  <a:lnTo>
                    <a:pt x="2342261" y="718439"/>
                  </a:lnTo>
                  <a:lnTo>
                    <a:pt x="2385187" y="738759"/>
                  </a:lnTo>
                  <a:lnTo>
                    <a:pt x="2428875" y="757809"/>
                  </a:lnTo>
                  <a:lnTo>
                    <a:pt x="2472690" y="774319"/>
                  </a:lnTo>
                  <a:lnTo>
                    <a:pt x="2515489" y="787019"/>
                  </a:lnTo>
                  <a:lnTo>
                    <a:pt x="2556256" y="798449"/>
                  </a:lnTo>
                  <a:lnTo>
                    <a:pt x="2593594" y="811149"/>
                  </a:lnTo>
                  <a:lnTo>
                    <a:pt x="2631186" y="821309"/>
                  </a:lnTo>
                  <a:lnTo>
                    <a:pt x="2670302" y="828929"/>
                  </a:lnTo>
                  <a:lnTo>
                    <a:pt x="2712466" y="834009"/>
                  </a:lnTo>
                  <a:lnTo>
                    <a:pt x="2724277" y="834009"/>
                  </a:lnTo>
                  <a:lnTo>
                    <a:pt x="2737485" y="835279"/>
                  </a:lnTo>
                  <a:lnTo>
                    <a:pt x="2751709" y="835279"/>
                  </a:lnTo>
                  <a:lnTo>
                    <a:pt x="2766822" y="834009"/>
                  </a:lnTo>
                  <a:lnTo>
                    <a:pt x="2784983" y="834009"/>
                  </a:lnTo>
                  <a:lnTo>
                    <a:pt x="2801874" y="832739"/>
                  </a:lnTo>
                  <a:lnTo>
                    <a:pt x="2817495" y="832739"/>
                  </a:lnTo>
                  <a:lnTo>
                    <a:pt x="2831973" y="835279"/>
                  </a:lnTo>
                  <a:lnTo>
                    <a:pt x="2873375" y="840359"/>
                  </a:lnTo>
                  <a:lnTo>
                    <a:pt x="2918587" y="842899"/>
                  </a:lnTo>
                  <a:lnTo>
                    <a:pt x="2966466" y="842899"/>
                  </a:lnTo>
                  <a:lnTo>
                    <a:pt x="3015996" y="839089"/>
                  </a:lnTo>
                  <a:lnTo>
                    <a:pt x="3039110" y="837819"/>
                  </a:lnTo>
                  <a:lnTo>
                    <a:pt x="3087116" y="832739"/>
                  </a:lnTo>
                  <a:lnTo>
                    <a:pt x="3113405" y="828929"/>
                  </a:lnTo>
                  <a:lnTo>
                    <a:pt x="3124581" y="828929"/>
                  </a:lnTo>
                  <a:lnTo>
                    <a:pt x="3135249" y="827659"/>
                  </a:lnTo>
                  <a:lnTo>
                    <a:pt x="3145028" y="827659"/>
                  </a:lnTo>
                  <a:lnTo>
                    <a:pt x="3153410" y="830199"/>
                  </a:lnTo>
                  <a:lnTo>
                    <a:pt x="3168650" y="827659"/>
                  </a:lnTo>
                  <a:lnTo>
                    <a:pt x="3198622" y="827659"/>
                  </a:lnTo>
                  <a:lnTo>
                    <a:pt x="3214370" y="825119"/>
                  </a:lnTo>
                  <a:lnTo>
                    <a:pt x="3225165" y="823849"/>
                  </a:lnTo>
                  <a:lnTo>
                    <a:pt x="3256534" y="816229"/>
                  </a:lnTo>
                  <a:lnTo>
                    <a:pt x="3275965" y="811149"/>
                  </a:lnTo>
                  <a:lnTo>
                    <a:pt x="3293872" y="807339"/>
                  </a:lnTo>
                  <a:lnTo>
                    <a:pt x="3311398" y="804799"/>
                  </a:lnTo>
                  <a:lnTo>
                    <a:pt x="3329559" y="804799"/>
                  </a:lnTo>
                  <a:lnTo>
                    <a:pt x="3337433" y="807339"/>
                  </a:lnTo>
                  <a:lnTo>
                    <a:pt x="3355340" y="808609"/>
                  </a:lnTo>
                  <a:lnTo>
                    <a:pt x="3439541" y="808609"/>
                  </a:lnTo>
                  <a:lnTo>
                    <a:pt x="3454781" y="806069"/>
                  </a:lnTo>
                  <a:lnTo>
                    <a:pt x="3470656" y="802259"/>
                  </a:lnTo>
                  <a:lnTo>
                    <a:pt x="3498088" y="798449"/>
                  </a:lnTo>
                  <a:lnTo>
                    <a:pt x="3525520" y="795909"/>
                  </a:lnTo>
                  <a:lnTo>
                    <a:pt x="3553079" y="795909"/>
                  </a:lnTo>
                  <a:lnTo>
                    <a:pt x="3580892" y="800989"/>
                  </a:lnTo>
                  <a:lnTo>
                    <a:pt x="3589528" y="803529"/>
                  </a:lnTo>
                  <a:lnTo>
                    <a:pt x="3595878" y="799719"/>
                  </a:lnTo>
                  <a:lnTo>
                    <a:pt x="3599561" y="806069"/>
                  </a:lnTo>
                  <a:lnTo>
                    <a:pt x="3628009" y="811149"/>
                  </a:lnTo>
                  <a:lnTo>
                    <a:pt x="3657346" y="813689"/>
                  </a:lnTo>
                  <a:lnTo>
                    <a:pt x="3687572" y="812419"/>
                  </a:lnTo>
                  <a:lnTo>
                    <a:pt x="3718433" y="807339"/>
                  </a:lnTo>
                  <a:lnTo>
                    <a:pt x="3739134" y="802259"/>
                  </a:lnTo>
                  <a:lnTo>
                    <a:pt x="3758946" y="795909"/>
                  </a:lnTo>
                  <a:lnTo>
                    <a:pt x="3777615" y="790829"/>
                  </a:lnTo>
                  <a:lnTo>
                    <a:pt x="3794252" y="787019"/>
                  </a:lnTo>
                  <a:lnTo>
                    <a:pt x="3812032" y="787019"/>
                  </a:lnTo>
                  <a:lnTo>
                    <a:pt x="3829304" y="785749"/>
                  </a:lnTo>
                  <a:lnTo>
                    <a:pt x="3864483" y="785749"/>
                  </a:lnTo>
                  <a:lnTo>
                    <a:pt x="3896106" y="778129"/>
                  </a:lnTo>
                  <a:lnTo>
                    <a:pt x="3910965" y="773049"/>
                  </a:lnTo>
                  <a:lnTo>
                    <a:pt x="3924554" y="766699"/>
                  </a:lnTo>
                  <a:lnTo>
                    <a:pt x="3933698" y="761619"/>
                  </a:lnTo>
                  <a:lnTo>
                    <a:pt x="3942461" y="757809"/>
                  </a:lnTo>
                  <a:lnTo>
                    <a:pt x="3950716" y="755269"/>
                  </a:lnTo>
                  <a:lnTo>
                    <a:pt x="3958209" y="755269"/>
                  </a:lnTo>
                  <a:lnTo>
                    <a:pt x="3975862" y="750189"/>
                  </a:lnTo>
                  <a:lnTo>
                    <a:pt x="3996182" y="745109"/>
                  </a:lnTo>
                  <a:lnTo>
                    <a:pt x="4017010" y="741299"/>
                  </a:lnTo>
                  <a:lnTo>
                    <a:pt x="4036314" y="741299"/>
                  </a:lnTo>
                  <a:lnTo>
                    <a:pt x="4054729" y="740029"/>
                  </a:lnTo>
                  <a:lnTo>
                    <a:pt x="4072636" y="734949"/>
                  </a:lnTo>
                  <a:lnTo>
                    <a:pt x="4089654" y="728599"/>
                  </a:lnTo>
                  <a:lnTo>
                    <a:pt x="4105656" y="723519"/>
                  </a:lnTo>
                  <a:lnTo>
                    <a:pt x="4115308" y="718439"/>
                  </a:lnTo>
                  <a:lnTo>
                    <a:pt x="4135501" y="713359"/>
                  </a:lnTo>
                  <a:lnTo>
                    <a:pt x="4145153" y="708279"/>
                  </a:lnTo>
                  <a:lnTo>
                    <a:pt x="4156837" y="707009"/>
                  </a:lnTo>
                  <a:lnTo>
                    <a:pt x="4181348" y="699389"/>
                  </a:lnTo>
                  <a:lnTo>
                    <a:pt x="4223766" y="690499"/>
                  </a:lnTo>
                  <a:lnTo>
                    <a:pt x="4252722" y="682879"/>
                  </a:lnTo>
                  <a:lnTo>
                    <a:pt x="4280535" y="673989"/>
                  </a:lnTo>
                  <a:lnTo>
                    <a:pt x="4307586" y="661289"/>
                  </a:lnTo>
                  <a:lnTo>
                    <a:pt x="4317619" y="656209"/>
                  </a:lnTo>
                  <a:lnTo>
                    <a:pt x="4341495" y="648589"/>
                  </a:lnTo>
                  <a:lnTo>
                    <a:pt x="4352036" y="643509"/>
                  </a:lnTo>
                  <a:lnTo>
                    <a:pt x="4371213" y="637159"/>
                  </a:lnTo>
                  <a:lnTo>
                    <a:pt x="4387977" y="629539"/>
                  </a:lnTo>
                  <a:lnTo>
                    <a:pt x="4444365" y="596646"/>
                  </a:lnTo>
                  <a:lnTo>
                    <a:pt x="4489450" y="553466"/>
                  </a:lnTo>
                  <a:lnTo>
                    <a:pt x="4527423" y="509016"/>
                  </a:lnTo>
                  <a:lnTo>
                    <a:pt x="4534535" y="498856"/>
                  </a:lnTo>
                  <a:lnTo>
                    <a:pt x="4543552" y="487426"/>
                  </a:lnTo>
                  <a:lnTo>
                    <a:pt x="4589653" y="432816"/>
                  </a:lnTo>
                  <a:lnTo>
                    <a:pt x="4618482" y="404876"/>
                  </a:lnTo>
                  <a:lnTo>
                    <a:pt x="4679950" y="349123"/>
                  </a:lnTo>
                  <a:lnTo>
                    <a:pt x="4690872" y="337693"/>
                  </a:lnTo>
                  <a:lnTo>
                    <a:pt x="4714494" y="317373"/>
                  </a:lnTo>
                  <a:lnTo>
                    <a:pt x="4725797" y="305943"/>
                  </a:lnTo>
                  <a:lnTo>
                    <a:pt x="4755134" y="285623"/>
                  </a:lnTo>
                  <a:lnTo>
                    <a:pt x="4787646" y="267843"/>
                  </a:lnTo>
                  <a:lnTo>
                    <a:pt x="4823460" y="253873"/>
                  </a:lnTo>
                  <a:lnTo>
                    <a:pt x="4882007" y="234823"/>
                  </a:lnTo>
                  <a:lnTo>
                    <a:pt x="4900930" y="227203"/>
                  </a:lnTo>
                  <a:lnTo>
                    <a:pt x="4919980" y="218313"/>
                  </a:lnTo>
                  <a:lnTo>
                    <a:pt x="4939792" y="211963"/>
                  </a:lnTo>
                  <a:lnTo>
                    <a:pt x="4951349" y="205613"/>
                  </a:lnTo>
                  <a:lnTo>
                    <a:pt x="4951349" y="189103"/>
                  </a:lnTo>
                  <a:close/>
                </a:path>
              </a:pathLst>
            </a:custGeom>
            <a:solidFill>
              <a:srgbClr val="BBD0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2645" y="985520"/>
            <a:ext cx="4502150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REFERENCE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3563" y="3011424"/>
            <a:ext cx="16544544" cy="5134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500" y="1708404"/>
            <a:ext cx="6477000" cy="68671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24989" y="1622882"/>
            <a:ext cx="6003925" cy="94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50" spc="-50" dirty="0">
                <a:solidFill>
                  <a:srgbClr val="2B5439"/>
                </a:solidFill>
              </a:rPr>
              <a:t>INTRODUCTION</a:t>
            </a:r>
            <a:endParaRPr sz="6050"/>
          </a:p>
        </p:txBody>
      </p:sp>
      <p:sp>
        <p:nvSpPr>
          <p:cNvPr id="5" name="object 5"/>
          <p:cNvSpPr txBox="1"/>
          <p:nvPr/>
        </p:nvSpPr>
        <p:spPr>
          <a:xfrm>
            <a:off x="1824989" y="3499866"/>
            <a:ext cx="7844155" cy="493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45"/>
              </a:lnSpc>
              <a:spcBef>
                <a:spcPts val="100"/>
              </a:spcBef>
            </a:pPr>
            <a:r>
              <a:rPr sz="2900" spc="-2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endParaRPr sz="2900">
              <a:latin typeface="Verdana"/>
              <a:cs typeface="Verdana"/>
            </a:endParaRPr>
          </a:p>
          <a:p>
            <a:pPr marL="12700" marR="5080">
              <a:lnSpc>
                <a:spcPct val="98300"/>
              </a:lnSpc>
              <a:spcBef>
                <a:spcPts val="25"/>
              </a:spcBef>
            </a:pPr>
            <a:r>
              <a:rPr sz="2900" spc="145" dirty="0">
                <a:solidFill>
                  <a:srgbClr val="2B5439"/>
                </a:solidFill>
                <a:latin typeface="Verdana"/>
                <a:cs typeface="Verdana"/>
              </a:rPr>
              <a:t>I</a:t>
            </a:r>
            <a:r>
              <a:rPr sz="2900" spc="-120" dirty="0">
                <a:solidFill>
                  <a:srgbClr val="2B5439"/>
                </a:solidFill>
                <a:latin typeface="Verdana"/>
                <a:cs typeface="Verdana"/>
              </a:rPr>
              <a:t>o</a:t>
            </a:r>
            <a:r>
              <a:rPr sz="2900" spc="-840" dirty="0">
                <a:solidFill>
                  <a:srgbClr val="2B5439"/>
                </a:solidFill>
                <a:latin typeface="Verdana"/>
                <a:cs typeface="Verdana"/>
              </a:rPr>
              <a:t>T</a:t>
            </a:r>
            <a:r>
              <a:rPr sz="2900" spc="-35" dirty="0">
                <a:solidFill>
                  <a:srgbClr val="2B5439"/>
                </a:solidFill>
                <a:latin typeface="Verdana"/>
                <a:cs typeface="Verdana"/>
              </a:rPr>
              <a:t>-</a:t>
            </a:r>
            <a:r>
              <a:rPr sz="2900" spc="-30" dirty="0">
                <a:solidFill>
                  <a:srgbClr val="2B5439"/>
                </a:solidFill>
                <a:latin typeface="Verdana"/>
                <a:cs typeface="Verdana"/>
              </a:rPr>
              <a:t>based</a:t>
            </a:r>
            <a:r>
              <a:rPr sz="29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60" dirty="0">
                <a:solidFill>
                  <a:srgbClr val="2B5439"/>
                </a:solidFill>
                <a:latin typeface="Verdana"/>
                <a:cs typeface="Verdana"/>
              </a:rPr>
              <a:t>Smart</a:t>
            </a:r>
            <a:r>
              <a:rPr sz="290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65" dirty="0">
                <a:solidFill>
                  <a:srgbClr val="2B5439"/>
                </a:solidFill>
                <a:latin typeface="Verdana"/>
                <a:cs typeface="Verdana"/>
              </a:rPr>
              <a:t>Renewable</a:t>
            </a:r>
            <a:r>
              <a:rPr sz="2900" spc="-2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2B5439"/>
                </a:solidFill>
                <a:latin typeface="Verdana"/>
                <a:cs typeface="Verdana"/>
              </a:rPr>
              <a:t>Energy </a:t>
            </a:r>
            <a:r>
              <a:rPr sz="2900" spc="-30" dirty="0">
                <a:solidFill>
                  <a:srgbClr val="2B5439"/>
                </a:solidFill>
                <a:latin typeface="Verdana"/>
                <a:cs typeface="Verdana"/>
              </a:rPr>
              <a:t>Generation</a:t>
            </a:r>
            <a:r>
              <a:rPr sz="2900" spc="-11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2B5439"/>
                </a:solidFill>
                <a:latin typeface="Verdana"/>
                <a:cs typeface="Verdana"/>
              </a:rPr>
              <a:t>&amp;</a:t>
            </a:r>
            <a:r>
              <a:rPr sz="2900" spc="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2B5439"/>
                </a:solidFill>
                <a:latin typeface="Verdana"/>
                <a:cs typeface="Verdana"/>
              </a:rPr>
              <a:t>Irrigation</a:t>
            </a:r>
            <a:r>
              <a:rPr sz="2900" spc="1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90" dirty="0">
                <a:solidFill>
                  <a:srgbClr val="2B5439"/>
                </a:solidFill>
                <a:latin typeface="Verdana"/>
                <a:cs typeface="Verdana"/>
              </a:rPr>
              <a:t>System</a:t>
            </a:r>
            <a:r>
              <a:rPr sz="2900" spc="-2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2B5439"/>
                </a:solidFill>
                <a:latin typeface="Verdana"/>
                <a:cs typeface="Verdana"/>
              </a:rPr>
              <a:t>with </a:t>
            </a:r>
            <a:r>
              <a:rPr sz="2900" spc="-40" dirty="0">
                <a:solidFill>
                  <a:srgbClr val="2B5439"/>
                </a:solidFill>
                <a:latin typeface="Verdana"/>
                <a:cs typeface="Verdana"/>
              </a:rPr>
              <a:t>Moisture</a:t>
            </a:r>
            <a:r>
              <a:rPr sz="29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2B5439"/>
                </a:solidFill>
                <a:latin typeface="Verdana"/>
                <a:cs typeface="Verdana"/>
              </a:rPr>
              <a:t>Detection</a:t>
            </a:r>
            <a:r>
              <a:rPr sz="2900" spc="-2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35" dirty="0">
                <a:solidFill>
                  <a:srgbClr val="2B5439"/>
                </a:solidFill>
                <a:latin typeface="Verdana"/>
                <a:cs typeface="Verdana"/>
              </a:rPr>
              <a:t>is</a:t>
            </a:r>
            <a:r>
              <a:rPr sz="290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2B5439"/>
                </a:solidFill>
                <a:latin typeface="Verdana"/>
                <a:cs typeface="Verdana"/>
              </a:rPr>
              <a:t>an</a:t>
            </a:r>
            <a:r>
              <a:rPr sz="29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60" dirty="0">
                <a:solidFill>
                  <a:srgbClr val="2B5439"/>
                </a:solidFill>
                <a:latin typeface="Verdana"/>
                <a:cs typeface="Verdana"/>
              </a:rPr>
              <a:t>innovative</a:t>
            </a:r>
            <a:r>
              <a:rPr sz="290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2B5439"/>
                </a:solidFill>
                <a:latin typeface="Verdana"/>
                <a:cs typeface="Verdana"/>
              </a:rPr>
              <a:t>solution </a:t>
            </a:r>
            <a:r>
              <a:rPr sz="2900" spc="-20" dirty="0">
                <a:solidFill>
                  <a:srgbClr val="2B5439"/>
                </a:solidFill>
                <a:latin typeface="Verdana"/>
                <a:cs typeface="Verdana"/>
              </a:rPr>
              <a:t>that</a:t>
            </a:r>
            <a:r>
              <a:rPr sz="29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50" dirty="0">
                <a:solidFill>
                  <a:srgbClr val="2B5439"/>
                </a:solidFill>
                <a:latin typeface="Verdana"/>
                <a:cs typeface="Verdana"/>
              </a:rPr>
              <a:t>integrates</a:t>
            </a:r>
            <a:r>
              <a:rPr sz="29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35" dirty="0">
                <a:solidFill>
                  <a:srgbClr val="2B5439"/>
                </a:solidFill>
                <a:latin typeface="Verdana"/>
                <a:cs typeface="Verdana"/>
              </a:rPr>
              <a:t>Internet</a:t>
            </a:r>
            <a:r>
              <a:rPr sz="29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90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2B5439"/>
                </a:solidFill>
                <a:latin typeface="Verdana"/>
                <a:cs typeface="Verdana"/>
              </a:rPr>
              <a:t>Things</a:t>
            </a:r>
            <a:endParaRPr sz="2900">
              <a:latin typeface="Verdana"/>
              <a:cs typeface="Verdana"/>
            </a:endParaRPr>
          </a:p>
          <a:p>
            <a:pPr marL="12700" marR="142875">
              <a:lnSpc>
                <a:spcPts val="3520"/>
              </a:lnSpc>
              <a:spcBef>
                <a:spcPts val="120"/>
              </a:spcBef>
            </a:pPr>
            <a:r>
              <a:rPr sz="2900" spc="-90" dirty="0">
                <a:solidFill>
                  <a:srgbClr val="2B5439"/>
                </a:solidFill>
                <a:latin typeface="Verdana"/>
                <a:cs typeface="Verdana"/>
              </a:rPr>
              <a:t>(IoT)</a:t>
            </a:r>
            <a:r>
              <a:rPr sz="2900" spc="-3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2B5439"/>
                </a:solidFill>
                <a:latin typeface="Verdana"/>
                <a:cs typeface="Verdana"/>
              </a:rPr>
              <a:t>technology</a:t>
            </a:r>
            <a:r>
              <a:rPr sz="2900" spc="-1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9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35" dirty="0">
                <a:solidFill>
                  <a:srgbClr val="2B5439"/>
                </a:solidFill>
                <a:latin typeface="Verdana"/>
                <a:cs typeface="Verdana"/>
              </a:rPr>
              <a:t>enhance</a:t>
            </a:r>
            <a:r>
              <a:rPr sz="290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2B5439"/>
                </a:solidFill>
                <a:latin typeface="Verdana"/>
                <a:cs typeface="Verdana"/>
              </a:rPr>
              <a:t>agricultural </a:t>
            </a:r>
            <a:r>
              <a:rPr sz="2900" spc="-60" dirty="0">
                <a:solidFill>
                  <a:srgbClr val="2B5439"/>
                </a:solidFill>
                <a:latin typeface="Verdana"/>
                <a:cs typeface="Verdana"/>
              </a:rPr>
              <a:t>practices.</a:t>
            </a:r>
            <a:r>
              <a:rPr sz="290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rgbClr val="2B5439"/>
                </a:solidFill>
                <a:latin typeface="Verdana"/>
                <a:cs typeface="Verdana"/>
              </a:rPr>
              <a:t>This</a:t>
            </a:r>
            <a:r>
              <a:rPr sz="290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rgbClr val="2B5439"/>
                </a:solidFill>
                <a:latin typeface="Verdana"/>
                <a:cs typeface="Verdana"/>
              </a:rPr>
              <a:t>system</a:t>
            </a:r>
            <a:r>
              <a:rPr sz="2900" spc="-2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2B5439"/>
                </a:solidFill>
                <a:latin typeface="Verdana"/>
                <a:cs typeface="Verdana"/>
              </a:rPr>
              <a:t>combines</a:t>
            </a:r>
            <a:r>
              <a:rPr sz="2900" spc="7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55" dirty="0">
                <a:solidFill>
                  <a:srgbClr val="2B5439"/>
                </a:solidFill>
                <a:latin typeface="Verdana"/>
                <a:cs typeface="Verdana"/>
              </a:rPr>
              <a:t>renewable</a:t>
            </a:r>
            <a:r>
              <a:rPr sz="290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35" dirty="0">
                <a:solidFill>
                  <a:srgbClr val="2B5439"/>
                </a:solidFill>
                <a:latin typeface="Verdana"/>
                <a:cs typeface="Verdana"/>
              </a:rPr>
              <a:t>energy</a:t>
            </a:r>
            <a:r>
              <a:rPr sz="2900" spc="-1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85" dirty="0">
                <a:solidFill>
                  <a:srgbClr val="2B5439"/>
                </a:solidFill>
                <a:latin typeface="Verdana"/>
                <a:cs typeface="Verdana"/>
              </a:rPr>
              <a:t>sources,</a:t>
            </a:r>
            <a:r>
              <a:rPr sz="2900" spc="-2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55" dirty="0">
                <a:solidFill>
                  <a:srgbClr val="2B5439"/>
                </a:solidFill>
                <a:latin typeface="Verdana"/>
                <a:cs typeface="Verdana"/>
              </a:rPr>
              <a:t>such</a:t>
            </a:r>
            <a:r>
              <a:rPr sz="290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2B5439"/>
                </a:solidFill>
                <a:latin typeface="Verdana"/>
                <a:cs typeface="Verdana"/>
              </a:rPr>
              <a:t>as</a:t>
            </a:r>
            <a:r>
              <a:rPr sz="290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2B5439"/>
                </a:solidFill>
                <a:latin typeface="Verdana"/>
                <a:cs typeface="Verdana"/>
              </a:rPr>
              <a:t>solar</a:t>
            </a:r>
            <a:r>
              <a:rPr sz="2900" spc="-1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2B5439"/>
                </a:solidFill>
                <a:latin typeface="Verdana"/>
                <a:cs typeface="Verdana"/>
              </a:rPr>
              <a:t>or</a:t>
            </a:r>
            <a:endParaRPr sz="2900">
              <a:latin typeface="Verdana"/>
              <a:cs typeface="Verdana"/>
            </a:endParaRPr>
          </a:p>
          <a:p>
            <a:pPr marL="12700">
              <a:lnSpc>
                <a:spcPts val="3385"/>
              </a:lnSpc>
            </a:pPr>
            <a:r>
              <a:rPr sz="2900" spc="-25" dirty="0">
                <a:solidFill>
                  <a:srgbClr val="2B5439"/>
                </a:solidFill>
                <a:latin typeface="Verdana"/>
                <a:cs typeface="Verdana"/>
              </a:rPr>
              <a:t>wind</a:t>
            </a:r>
            <a:r>
              <a:rPr sz="290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145" dirty="0">
                <a:solidFill>
                  <a:srgbClr val="2B5439"/>
                </a:solidFill>
                <a:latin typeface="Verdana"/>
                <a:cs typeface="Verdana"/>
              </a:rPr>
              <a:t>powe</a:t>
            </a:r>
            <a:r>
              <a:rPr sz="2900" spc="-555" dirty="0">
                <a:solidFill>
                  <a:srgbClr val="2B5439"/>
                </a:solidFill>
                <a:latin typeface="Verdana"/>
                <a:cs typeface="Verdana"/>
              </a:rPr>
              <a:t>r</a:t>
            </a:r>
            <a:r>
              <a:rPr sz="2900" spc="-10" dirty="0">
                <a:solidFill>
                  <a:srgbClr val="2B5439"/>
                </a:solidFill>
                <a:latin typeface="Verdana"/>
                <a:cs typeface="Verdana"/>
              </a:rPr>
              <a:t>,</a:t>
            </a:r>
            <a:r>
              <a:rPr sz="2900" spc="-5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40" dirty="0">
                <a:solidFill>
                  <a:srgbClr val="2B5439"/>
                </a:solidFill>
                <a:latin typeface="Verdana"/>
                <a:cs typeface="Verdana"/>
              </a:rPr>
              <a:t>with</a:t>
            </a:r>
            <a:r>
              <a:rPr sz="2900" spc="-2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2B5439"/>
                </a:solidFill>
                <a:latin typeface="Verdana"/>
                <a:cs typeface="Verdana"/>
              </a:rPr>
              <a:t>intelligent</a:t>
            </a:r>
            <a:endParaRPr sz="2900">
              <a:latin typeface="Verdana"/>
              <a:cs typeface="Verdana"/>
            </a:endParaRPr>
          </a:p>
          <a:p>
            <a:pPr marL="12700" marR="1165225">
              <a:lnSpc>
                <a:spcPct val="100000"/>
              </a:lnSpc>
              <a:spcBef>
                <a:spcPts val="480"/>
              </a:spcBef>
            </a:pPr>
            <a:r>
              <a:rPr sz="2900" spc="-10" dirty="0">
                <a:solidFill>
                  <a:srgbClr val="2B5439"/>
                </a:solidFill>
                <a:latin typeface="Verdana"/>
                <a:cs typeface="Verdana"/>
              </a:rPr>
              <a:t>irrigation</a:t>
            </a:r>
            <a:r>
              <a:rPr sz="2900" spc="-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40" dirty="0">
                <a:solidFill>
                  <a:srgbClr val="2B5439"/>
                </a:solidFill>
                <a:latin typeface="Verdana"/>
                <a:cs typeface="Verdana"/>
              </a:rPr>
              <a:t>management</a:t>
            </a:r>
            <a:r>
              <a:rPr sz="2900" spc="-2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900" spc="-18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35" dirty="0">
                <a:solidFill>
                  <a:srgbClr val="2B5439"/>
                </a:solidFill>
                <a:latin typeface="Verdana"/>
                <a:cs typeface="Verdana"/>
              </a:rPr>
              <a:t>moisture </a:t>
            </a:r>
            <a:r>
              <a:rPr sz="2900" spc="-10" dirty="0">
                <a:solidFill>
                  <a:srgbClr val="2B5439"/>
                </a:solidFill>
                <a:latin typeface="Verdana"/>
                <a:cs typeface="Verdana"/>
              </a:rPr>
              <a:t>detection</a:t>
            </a:r>
            <a:r>
              <a:rPr sz="290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2B5439"/>
                </a:solidFill>
                <a:latin typeface="Verdana"/>
                <a:cs typeface="Verdana"/>
              </a:rPr>
              <a:t>capabilities.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1513" y="1859102"/>
            <a:ext cx="464566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2B5439"/>
                </a:solidFill>
              </a:rPr>
              <a:t>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40302" y="3408934"/>
            <a:ext cx="10332085" cy="4674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84700" marR="412750" indent="-4133850">
              <a:lnSpc>
                <a:spcPct val="100000"/>
              </a:lnSpc>
              <a:spcBef>
                <a:spcPts val="95"/>
              </a:spcBef>
            </a:pPr>
            <a:r>
              <a:rPr sz="2750" spc="-135" dirty="0">
                <a:solidFill>
                  <a:srgbClr val="2B5439"/>
                </a:solidFill>
                <a:latin typeface="Verdana"/>
                <a:cs typeface="Verdana"/>
              </a:rPr>
              <a:t>•Develop</a:t>
            </a:r>
            <a:r>
              <a:rPr sz="2750" spc="-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an</a:t>
            </a:r>
            <a:r>
              <a:rPr sz="275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135" dirty="0">
                <a:solidFill>
                  <a:srgbClr val="2B5439"/>
                </a:solidFill>
                <a:latin typeface="Verdana"/>
                <a:cs typeface="Verdana"/>
              </a:rPr>
              <a:t>I</a:t>
            </a:r>
            <a:r>
              <a:rPr sz="2750" spc="-130" dirty="0">
                <a:solidFill>
                  <a:srgbClr val="2B5439"/>
                </a:solidFill>
                <a:latin typeface="Verdana"/>
                <a:cs typeface="Verdana"/>
              </a:rPr>
              <a:t>o</a:t>
            </a:r>
            <a:r>
              <a:rPr sz="2750" spc="-835" dirty="0">
                <a:solidFill>
                  <a:srgbClr val="2B5439"/>
                </a:solidFill>
                <a:latin typeface="Verdana"/>
                <a:cs typeface="Verdana"/>
              </a:rPr>
              <a:t>T</a:t>
            </a:r>
            <a:r>
              <a:rPr sz="2750" spc="-45" dirty="0">
                <a:solidFill>
                  <a:srgbClr val="2B5439"/>
                </a:solidFill>
                <a:latin typeface="Verdana"/>
                <a:cs typeface="Verdana"/>
              </a:rPr>
              <a:t>-</a:t>
            </a:r>
            <a:r>
              <a:rPr sz="2750" spc="-20" dirty="0">
                <a:solidFill>
                  <a:srgbClr val="2B5439"/>
                </a:solidFill>
                <a:latin typeface="Verdana"/>
                <a:cs typeface="Verdana"/>
              </a:rPr>
              <a:t>based</a:t>
            </a:r>
            <a:r>
              <a:rPr sz="2750" spc="-13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90" dirty="0">
                <a:solidFill>
                  <a:srgbClr val="2B5439"/>
                </a:solidFill>
                <a:latin typeface="Verdana"/>
                <a:cs typeface="Verdana"/>
              </a:rPr>
              <a:t>system</a:t>
            </a:r>
            <a:r>
              <a:rPr sz="275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B5439"/>
                </a:solidFill>
                <a:latin typeface="Verdana"/>
                <a:cs typeface="Verdana"/>
              </a:rPr>
              <a:t>that</a:t>
            </a:r>
            <a:r>
              <a:rPr sz="275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45" dirty="0">
                <a:solidFill>
                  <a:srgbClr val="2B5439"/>
                </a:solidFill>
                <a:latin typeface="Verdana"/>
                <a:cs typeface="Verdana"/>
              </a:rPr>
              <a:t>combines</a:t>
            </a:r>
            <a:r>
              <a:rPr sz="275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B5439"/>
                </a:solidFill>
                <a:latin typeface="Verdana"/>
                <a:cs typeface="Verdana"/>
              </a:rPr>
              <a:t>renewable energy</a:t>
            </a:r>
            <a:endParaRPr sz="2750">
              <a:latin typeface="Verdana"/>
              <a:cs typeface="Verdana"/>
            </a:endParaRPr>
          </a:p>
          <a:p>
            <a:pPr marL="1202690">
              <a:lnSpc>
                <a:spcPct val="100000"/>
              </a:lnSpc>
              <a:spcBef>
                <a:spcPts val="95"/>
              </a:spcBef>
            </a:pPr>
            <a:r>
              <a:rPr sz="2750" spc="-75" dirty="0">
                <a:solidFill>
                  <a:srgbClr val="2B5439"/>
                </a:solidFill>
                <a:latin typeface="Verdana"/>
                <a:cs typeface="Verdana"/>
              </a:rPr>
              <a:t>sources</a:t>
            </a:r>
            <a:r>
              <a:rPr sz="2750" spc="-1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50" dirty="0">
                <a:solidFill>
                  <a:srgbClr val="2B5439"/>
                </a:solidFill>
                <a:latin typeface="Verdana"/>
                <a:cs typeface="Verdana"/>
              </a:rPr>
              <a:t>with</a:t>
            </a:r>
            <a:r>
              <a:rPr sz="275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45" dirty="0">
                <a:solidFill>
                  <a:srgbClr val="2B5439"/>
                </a:solidFill>
                <a:latin typeface="Verdana"/>
                <a:cs typeface="Verdana"/>
              </a:rPr>
              <a:t>intelligent</a:t>
            </a:r>
            <a:r>
              <a:rPr sz="2750" spc="-2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B5439"/>
                </a:solidFill>
                <a:latin typeface="Verdana"/>
                <a:cs typeface="Verdana"/>
              </a:rPr>
              <a:t>irrigation</a:t>
            </a:r>
            <a:r>
              <a:rPr sz="2750" spc="-1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B5439"/>
                </a:solidFill>
                <a:latin typeface="Verdana"/>
                <a:cs typeface="Verdana"/>
              </a:rPr>
              <a:t>management</a:t>
            </a:r>
            <a:endParaRPr sz="2750">
              <a:latin typeface="Verdana"/>
              <a:cs typeface="Verdana"/>
            </a:endParaRPr>
          </a:p>
          <a:p>
            <a:pPr marL="216535" marR="5080" indent="-204470">
              <a:lnSpc>
                <a:spcPct val="100000"/>
              </a:lnSpc>
              <a:buSzPct val="96363"/>
              <a:buChar char="•"/>
              <a:tabLst>
                <a:tab pos="216535" algn="l"/>
              </a:tabLst>
            </a:pPr>
            <a:r>
              <a:rPr sz="2750" spc="-95" dirty="0">
                <a:solidFill>
                  <a:srgbClr val="2B5439"/>
                </a:solidFill>
                <a:latin typeface="Verdana"/>
                <a:cs typeface="Verdana"/>
              </a:rPr>
              <a:t>Implement</a:t>
            </a:r>
            <a:r>
              <a:rPr sz="2750" spc="-2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75" dirty="0">
                <a:solidFill>
                  <a:srgbClr val="2B5439"/>
                </a:solidFill>
                <a:latin typeface="Verdana"/>
                <a:cs typeface="Verdana"/>
              </a:rPr>
              <a:t>sensors</a:t>
            </a:r>
            <a:r>
              <a:rPr sz="2750" spc="-2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50" spc="-1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2B5439"/>
                </a:solidFill>
                <a:latin typeface="Verdana"/>
                <a:cs typeface="Verdana"/>
              </a:rPr>
              <a:t>real-</a:t>
            </a:r>
            <a:r>
              <a:rPr sz="2750" spc="-55" dirty="0">
                <a:solidFill>
                  <a:srgbClr val="2B5439"/>
                </a:solidFill>
                <a:latin typeface="Verdana"/>
                <a:cs typeface="Verdana"/>
              </a:rPr>
              <a:t>time</a:t>
            </a:r>
            <a:r>
              <a:rPr sz="275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2B5439"/>
                </a:solidFill>
                <a:latin typeface="Verdana"/>
                <a:cs typeface="Verdana"/>
              </a:rPr>
              <a:t>monitoring</a:t>
            </a:r>
            <a:r>
              <a:rPr sz="2750" spc="-20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750" spc="-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2B5439"/>
                </a:solidFill>
                <a:latin typeface="Verdana"/>
                <a:cs typeface="Verdana"/>
              </a:rPr>
              <a:t>soil</a:t>
            </a:r>
            <a:r>
              <a:rPr sz="2750" spc="-229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B5439"/>
                </a:solidFill>
                <a:latin typeface="Verdana"/>
                <a:cs typeface="Verdana"/>
              </a:rPr>
              <a:t>moisture </a:t>
            </a:r>
            <a:r>
              <a:rPr sz="2750" spc="-105" dirty="0">
                <a:solidFill>
                  <a:srgbClr val="2B5439"/>
                </a:solidFill>
                <a:latin typeface="Verdana"/>
                <a:cs typeface="Verdana"/>
              </a:rPr>
              <a:t>levels,</a:t>
            </a:r>
            <a:r>
              <a:rPr sz="2750" spc="-2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2B5439"/>
                </a:solidFill>
                <a:latin typeface="Verdana"/>
                <a:cs typeface="Verdana"/>
              </a:rPr>
              <a:t>allowing</a:t>
            </a:r>
            <a:r>
              <a:rPr sz="2750" spc="-2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5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data-</a:t>
            </a:r>
            <a:r>
              <a:rPr sz="2750" spc="-55" dirty="0">
                <a:solidFill>
                  <a:srgbClr val="2B5439"/>
                </a:solidFill>
                <a:latin typeface="Verdana"/>
                <a:cs typeface="Verdana"/>
              </a:rPr>
              <a:t>driven</a:t>
            </a:r>
            <a:r>
              <a:rPr sz="2750" spc="-2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B5439"/>
                </a:solidFill>
                <a:latin typeface="Verdana"/>
                <a:cs typeface="Verdana"/>
              </a:rPr>
              <a:t>irrigation</a:t>
            </a:r>
            <a:endParaRPr sz="2750">
              <a:latin typeface="Verdana"/>
              <a:cs typeface="Verdana"/>
            </a:endParaRPr>
          </a:p>
          <a:p>
            <a:pPr marL="4389755">
              <a:lnSpc>
                <a:spcPct val="100000"/>
              </a:lnSpc>
              <a:spcBef>
                <a:spcPts val="100"/>
              </a:spcBef>
            </a:pPr>
            <a:r>
              <a:rPr sz="2750" spc="-10" dirty="0">
                <a:solidFill>
                  <a:srgbClr val="2B5439"/>
                </a:solidFill>
                <a:latin typeface="Verdana"/>
                <a:cs typeface="Verdana"/>
              </a:rPr>
              <a:t>decisions</a:t>
            </a:r>
            <a:endParaRPr sz="2750">
              <a:latin typeface="Verdana"/>
              <a:cs typeface="Verdana"/>
            </a:endParaRPr>
          </a:p>
          <a:p>
            <a:pPr marL="229235" marR="56515" indent="-203200">
              <a:lnSpc>
                <a:spcPct val="100000"/>
              </a:lnSpc>
              <a:buSzPct val="96363"/>
              <a:buChar char="•"/>
              <a:tabLst>
                <a:tab pos="449580" algn="l"/>
              </a:tabLst>
            </a:pPr>
            <a:r>
              <a:rPr sz="2750" spc="-80" dirty="0">
                <a:solidFill>
                  <a:srgbClr val="2B5439"/>
                </a:solidFill>
                <a:latin typeface="Verdana"/>
                <a:cs typeface="Verdana"/>
              </a:rPr>
              <a:t>Integrate</a:t>
            </a:r>
            <a:r>
              <a:rPr sz="2750" spc="-25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2B5439"/>
                </a:solidFill>
                <a:latin typeface="Verdana"/>
                <a:cs typeface="Verdana"/>
              </a:rPr>
              <a:t>renewable</a:t>
            </a:r>
            <a:r>
              <a:rPr sz="2750" spc="-21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50" dirty="0">
                <a:solidFill>
                  <a:srgbClr val="2B5439"/>
                </a:solidFill>
                <a:latin typeface="Verdana"/>
                <a:cs typeface="Verdana"/>
              </a:rPr>
              <a:t>energy</a:t>
            </a:r>
            <a:r>
              <a:rPr sz="2750" spc="-15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2B5439"/>
                </a:solidFill>
                <a:latin typeface="Verdana"/>
                <a:cs typeface="Verdana"/>
              </a:rPr>
              <a:t>sources</a:t>
            </a:r>
            <a:r>
              <a:rPr sz="2750" spc="-19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55" dirty="0">
                <a:solidFill>
                  <a:srgbClr val="2B5439"/>
                </a:solidFill>
                <a:latin typeface="Verdana"/>
                <a:cs typeface="Verdana"/>
              </a:rPr>
              <a:t>such</a:t>
            </a:r>
            <a:r>
              <a:rPr sz="2750" spc="-2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as</a:t>
            </a:r>
            <a:r>
              <a:rPr sz="2750" spc="-16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2B5439"/>
                </a:solidFill>
                <a:latin typeface="Verdana"/>
                <a:cs typeface="Verdana"/>
              </a:rPr>
              <a:t>solar</a:t>
            </a:r>
            <a:r>
              <a:rPr sz="275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5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B5439"/>
                </a:solidFill>
                <a:latin typeface="Verdana"/>
                <a:cs typeface="Verdana"/>
              </a:rPr>
              <a:t>wind 	</a:t>
            </a:r>
            <a:r>
              <a:rPr sz="2750" spc="-40" dirty="0">
                <a:solidFill>
                  <a:srgbClr val="2B5439"/>
                </a:solidFill>
                <a:latin typeface="Verdana"/>
                <a:cs typeface="Verdana"/>
              </a:rPr>
              <a:t>power</a:t>
            </a:r>
            <a:r>
              <a:rPr sz="275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to</a:t>
            </a:r>
            <a:r>
              <a:rPr sz="2750" spc="-13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30" dirty="0">
                <a:solidFill>
                  <a:srgbClr val="2B5439"/>
                </a:solidFill>
                <a:latin typeface="Verdana"/>
                <a:cs typeface="Verdana"/>
              </a:rPr>
              <a:t>provide</a:t>
            </a:r>
            <a:r>
              <a:rPr sz="2750" spc="-25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50" spc="-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2B5439"/>
                </a:solidFill>
                <a:latin typeface="Verdana"/>
                <a:cs typeface="Verdana"/>
              </a:rPr>
              <a:t>sustainable</a:t>
            </a:r>
            <a:r>
              <a:rPr sz="2750" spc="-254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and</a:t>
            </a:r>
            <a:r>
              <a:rPr sz="2750" spc="-19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45" dirty="0">
                <a:solidFill>
                  <a:srgbClr val="2B5439"/>
                </a:solidFill>
                <a:latin typeface="Verdana"/>
                <a:cs typeface="Verdana"/>
              </a:rPr>
              <a:t>eco-</a:t>
            </a:r>
            <a:r>
              <a:rPr sz="2750" spc="-25" dirty="0">
                <a:solidFill>
                  <a:srgbClr val="2B5439"/>
                </a:solidFill>
                <a:latin typeface="Verdana"/>
                <a:cs typeface="Verdana"/>
              </a:rPr>
              <a:t>friendly</a:t>
            </a:r>
            <a:r>
              <a:rPr sz="2750" spc="-22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B5439"/>
                </a:solidFill>
                <a:latin typeface="Verdana"/>
                <a:cs typeface="Verdana"/>
              </a:rPr>
              <a:t>energy</a:t>
            </a:r>
            <a:endParaRPr sz="2750">
              <a:latin typeface="Verdana"/>
              <a:cs typeface="Verdana"/>
            </a:endParaRPr>
          </a:p>
          <a:p>
            <a:pPr marL="4596765">
              <a:lnSpc>
                <a:spcPct val="100000"/>
              </a:lnSpc>
              <a:spcBef>
                <a:spcPts val="110"/>
              </a:spcBef>
            </a:pPr>
            <a:r>
              <a:rPr sz="2750" spc="-10" dirty="0">
                <a:solidFill>
                  <a:srgbClr val="2B5439"/>
                </a:solidFill>
                <a:latin typeface="Verdana"/>
                <a:cs typeface="Verdana"/>
              </a:rPr>
              <a:t>supply.</a:t>
            </a:r>
            <a:endParaRPr sz="2750">
              <a:latin typeface="Verdana"/>
              <a:cs typeface="Verdana"/>
            </a:endParaRPr>
          </a:p>
          <a:p>
            <a:pPr marL="292735" marR="106045" indent="-280670">
              <a:lnSpc>
                <a:spcPct val="100000"/>
              </a:lnSpc>
              <a:buSzPct val="96363"/>
              <a:buChar char="•"/>
              <a:tabLst>
                <a:tab pos="292735" algn="l"/>
              </a:tabLst>
            </a:pPr>
            <a:r>
              <a:rPr sz="2750" spc="-110" dirty="0">
                <a:solidFill>
                  <a:srgbClr val="2B5439"/>
                </a:solidFill>
                <a:latin typeface="Verdana"/>
                <a:cs typeface="Verdana"/>
              </a:rPr>
              <a:t>Design</a:t>
            </a:r>
            <a:r>
              <a:rPr sz="2750" spc="-27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a</a:t>
            </a:r>
            <a:r>
              <a:rPr sz="2750" spc="-6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80" dirty="0">
                <a:solidFill>
                  <a:srgbClr val="2B5439"/>
                </a:solidFill>
                <a:latin typeface="Verdana"/>
                <a:cs typeface="Verdana"/>
              </a:rPr>
              <a:t>user-</a:t>
            </a:r>
            <a:r>
              <a:rPr sz="2750" spc="-50" dirty="0">
                <a:solidFill>
                  <a:srgbClr val="2B5439"/>
                </a:solidFill>
                <a:latin typeface="Verdana"/>
                <a:cs typeface="Verdana"/>
              </a:rPr>
              <a:t>friendly</a:t>
            </a:r>
            <a:r>
              <a:rPr sz="2750" spc="-2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B5439"/>
                </a:solidFill>
                <a:latin typeface="Verdana"/>
                <a:cs typeface="Verdana"/>
              </a:rPr>
              <a:t>interface</a:t>
            </a:r>
            <a:r>
              <a:rPr sz="2750" spc="-18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for</a:t>
            </a:r>
            <a:r>
              <a:rPr sz="2750" spc="-14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75" dirty="0">
                <a:solidFill>
                  <a:srgbClr val="2B5439"/>
                </a:solidFill>
                <a:latin typeface="Verdana"/>
                <a:cs typeface="Verdana"/>
              </a:rPr>
              <a:t>remote</a:t>
            </a:r>
            <a:r>
              <a:rPr sz="2750" spc="-125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2B5439"/>
                </a:solidFill>
                <a:latin typeface="Verdana"/>
                <a:cs typeface="Verdana"/>
              </a:rPr>
              <a:t>monitoring</a:t>
            </a:r>
            <a:r>
              <a:rPr sz="2750" spc="-17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2B5439"/>
                </a:solidFill>
                <a:latin typeface="Verdana"/>
                <a:cs typeface="Verdana"/>
              </a:rPr>
              <a:t>and </a:t>
            </a:r>
            <a:r>
              <a:rPr sz="2750" spc="-45" dirty="0">
                <a:solidFill>
                  <a:srgbClr val="2B5439"/>
                </a:solidFill>
                <a:latin typeface="Verdana"/>
                <a:cs typeface="Verdana"/>
              </a:rPr>
              <a:t>control</a:t>
            </a:r>
            <a:r>
              <a:rPr sz="2750" spc="-2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B5439"/>
                </a:solidFill>
                <a:latin typeface="Verdana"/>
                <a:cs typeface="Verdana"/>
              </a:rPr>
              <a:t>of</a:t>
            </a:r>
            <a:r>
              <a:rPr sz="2750" spc="-10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55" dirty="0">
                <a:solidFill>
                  <a:srgbClr val="2B5439"/>
                </a:solidFill>
                <a:latin typeface="Verdana"/>
                <a:cs typeface="Verdana"/>
              </a:rPr>
              <a:t>the</a:t>
            </a:r>
            <a:r>
              <a:rPr sz="2750" spc="-21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55" dirty="0">
                <a:solidFill>
                  <a:srgbClr val="2B5439"/>
                </a:solidFill>
                <a:latin typeface="Verdana"/>
                <a:cs typeface="Verdana"/>
              </a:rPr>
              <a:t>entire</a:t>
            </a:r>
            <a:r>
              <a:rPr sz="2750" spc="-240" dirty="0">
                <a:solidFill>
                  <a:srgbClr val="2B5439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B5439"/>
                </a:solidFill>
                <a:latin typeface="Verdana"/>
                <a:cs typeface="Verdana"/>
              </a:rPr>
              <a:t>system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599" rIns="0" bIns="0" rtlCol="0">
            <a:spAutoFit/>
          </a:bodyPr>
          <a:lstStyle/>
          <a:p>
            <a:pPr marL="5429250">
              <a:lnSpc>
                <a:spcPct val="100000"/>
              </a:lnSpc>
              <a:spcBef>
                <a:spcPts val="95"/>
              </a:spcBef>
            </a:pPr>
            <a:r>
              <a:rPr sz="5450" spc="320" dirty="0">
                <a:solidFill>
                  <a:srgbClr val="2B5439"/>
                </a:solidFill>
              </a:rPr>
              <a:t>M</a:t>
            </a:r>
            <a:r>
              <a:rPr sz="5450" spc="-110" dirty="0">
                <a:solidFill>
                  <a:srgbClr val="2B5439"/>
                </a:solidFill>
              </a:rPr>
              <a:t>O</a:t>
            </a:r>
            <a:r>
              <a:rPr sz="5450" spc="35" dirty="0">
                <a:solidFill>
                  <a:srgbClr val="2B5439"/>
                </a:solidFill>
              </a:rPr>
              <a:t>TI</a:t>
            </a:r>
            <a:r>
              <a:rPr sz="5450" spc="-550" dirty="0">
                <a:solidFill>
                  <a:srgbClr val="2B5439"/>
                </a:solidFill>
              </a:rPr>
              <a:t>V</a:t>
            </a:r>
            <a:r>
              <a:rPr sz="5450" spc="-265" dirty="0">
                <a:solidFill>
                  <a:srgbClr val="2B5439"/>
                </a:solidFill>
              </a:rPr>
              <a:t>A</a:t>
            </a:r>
            <a:r>
              <a:rPr sz="5450" dirty="0">
                <a:solidFill>
                  <a:srgbClr val="2B5439"/>
                </a:solidFill>
              </a:rPr>
              <a:t>T</a:t>
            </a:r>
            <a:r>
              <a:rPr sz="5450" spc="-30" dirty="0">
                <a:solidFill>
                  <a:srgbClr val="2B5439"/>
                </a:solidFill>
              </a:rPr>
              <a:t>I</a:t>
            </a:r>
            <a:r>
              <a:rPr sz="5450" dirty="0">
                <a:solidFill>
                  <a:srgbClr val="2B5439"/>
                </a:solidFill>
              </a:rPr>
              <a:t>ON</a:t>
            </a:r>
            <a:endParaRPr sz="54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8315" y="2598420"/>
            <a:ext cx="11105388" cy="63916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6780" y="2602992"/>
            <a:ext cx="4896612" cy="49240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8210" rIns="0" bIns="0" rtlCol="0">
            <a:spAutoFit/>
          </a:bodyPr>
          <a:lstStyle/>
          <a:p>
            <a:pPr marL="4187190">
              <a:lnSpc>
                <a:spcPct val="100000"/>
              </a:lnSpc>
              <a:spcBef>
                <a:spcPts val="100"/>
              </a:spcBef>
            </a:pPr>
            <a:r>
              <a:rPr sz="5100" spc="-35" dirty="0">
                <a:solidFill>
                  <a:srgbClr val="2B5439"/>
                </a:solidFill>
              </a:rPr>
              <a:t>LITERATURE</a:t>
            </a:r>
            <a:r>
              <a:rPr sz="5100" spc="-254" dirty="0">
                <a:solidFill>
                  <a:srgbClr val="2B5439"/>
                </a:solidFill>
              </a:rPr>
              <a:t> </a:t>
            </a:r>
            <a:r>
              <a:rPr sz="5100" spc="-10" dirty="0">
                <a:solidFill>
                  <a:srgbClr val="2B5439"/>
                </a:solidFill>
              </a:rPr>
              <a:t>SURVEY</a:t>
            </a:r>
            <a:endParaRPr sz="5100"/>
          </a:p>
        </p:txBody>
      </p:sp>
      <p:sp>
        <p:nvSpPr>
          <p:cNvPr id="3" name="object 3"/>
          <p:cNvSpPr txBox="1"/>
          <p:nvPr/>
        </p:nvSpPr>
        <p:spPr>
          <a:xfrm>
            <a:off x="4362450" y="3809492"/>
            <a:ext cx="9049385" cy="441134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269490" marR="5080" indent="-2257425">
              <a:lnSpc>
                <a:spcPct val="102000"/>
              </a:lnSpc>
              <a:spcBef>
                <a:spcPts val="20"/>
              </a:spcBef>
              <a:tabLst>
                <a:tab pos="1991995" algn="l"/>
                <a:tab pos="4026535" algn="l"/>
                <a:tab pos="6052185" algn="l"/>
                <a:tab pos="8569960" algn="l"/>
              </a:tabLst>
            </a:pPr>
            <a:r>
              <a:rPr sz="3500" spc="225" dirty="0">
                <a:latin typeface="Georgia"/>
                <a:cs typeface="Georgia"/>
              </a:rPr>
              <a:t>Authors</a:t>
            </a:r>
            <a:r>
              <a:rPr sz="3500" dirty="0">
                <a:latin typeface="Georgia"/>
                <a:cs typeface="Georgia"/>
              </a:rPr>
              <a:t>	:</a:t>
            </a:r>
            <a:r>
              <a:rPr sz="3500" spc="50" dirty="0">
                <a:latin typeface="Georgia"/>
                <a:cs typeface="Georgia"/>
              </a:rPr>
              <a:t> </a:t>
            </a:r>
            <a:r>
              <a:rPr sz="3500" spc="215" dirty="0">
                <a:latin typeface="Georgia"/>
                <a:cs typeface="Georgia"/>
              </a:rPr>
              <a:t>Shweta</a:t>
            </a:r>
            <a:r>
              <a:rPr sz="3500" dirty="0">
                <a:latin typeface="Georgia"/>
                <a:cs typeface="Georgia"/>
              </a:rPr>
              <a:t>	B.</a:t>
            </a:r>
            <a:r>
              <a:rPr sz="3500" spc="270" dirty="0">
                <a:latin typeface="Georgia"/>
                <a:cs typeface="Georgia"/>
              </a:rPr>
              <a:t> </a:t>
            </a:r>
            <a:r>
              <a:rPr sz="3500" spc="185" dirty="0">
                <a:latin typeface="Georgia"/>
                <a:cs typeface="Georgia"/>
              </a:rPr>
              <a:t>Saraf,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215" dirty="0">
                <a:latin typeface="Georgia"/>
                <a:cs typeface="Georgia"/>
              </a:rPr>
              <a:t>Dhanashri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-85" dirty="0">
                <a:latin typeface="Georgia"/>
                <a:cs typeface="Georgia"/>
              </a:rPr>
              <a:t>H. </a:t>
            </a:r>
            <a:r>
              <a:rPr sz="3500" spc="114" dirty="0">
                <a:latin typeface="Georgia"/>
                <a:cs typeface="Georgia"/>
              </a:rPr>
              <a:t>Gawali</a:t>
            </a:r>
            <a:endParaRPr sz="3500">
              <a:latin typeface="Georgia"/>
              <a:cs typeface="Georgia"/>
            </a:endParaRPr>
          </a:p>
          <a:p>
            <a:pPr marL="12700" marR="3952875">
              <a:lnSpc>
                <a:spcPct val="100000"/>
              </a:lnSpc>
              <a:spcBef>
                <a:spcPts val="550"/>
              </a:spcBef>
              <a:tabLst>
                <a:tab pos="2368550" algn="l"/>
              </a:tabLst>
            </a:pPr>
            <a:r>
              <a:rPr sz="3500" spc="175" dirty="0">
                <a:latin typeface="Georgia"/>
                <a:cs typeface="Georgia"/>
              </a:rPr>
              <a:t>Published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55" dirty="0">
                <a:latin typeface="Georgia"/>
                <a:cs typeface="Georgia"/>
              </a:rPr>
              <a:t>by</a:t>
            </a:r>
            <a:r>
              <a:rPr sz="3500" spc="395" dirty="0">
                <a:latin typeface="Georgia"/>
                <a:cs typeface="Georgia"/>
              </a:rPr>
              <a:t> </a:t>
            </a:r>
            <a:r>
              <a:rPr sz="3500" dirty="0">
                <a:latin typeface="Georgia"/>
                <a:cs typeface="Georgia"/>
              </a:rPr>
              <a:t>:</a:t>
            </a:r>
            <a:r>
              <a:rPr sz="3500" spc="-135" dirty="0">
                <a:latin typeface="Georgia"/>
                <a:cs typeface="Georgia"/>
              </a:rPr>
              <a:t> </a:t>
            </a:r>
            <a:r>
              <a:rPr sz="3500" spc="-10" dirty="0">
                <a:latin typeface="Georgia"/>
                <a:cs typeface="Georgia"/>
              </a:rPr>
              <a:t>IJRASET </a:t>
            </a:r>
            <a:r>
              <a:rPr sz="3500" dirty="0">
                <a:latin typeface="Georgia"/>
                <a:cs typeface="Georgia"/>
              </a:rPr>
              <a:t>DOP</a:t>
            </a:r>
            <a:r>
              <a:rPr sz="3500" spc="185" dirty="0">
                <a:latin typeface="Georgia"/>
                <a:cs typeface="Georgia"/>
              </a:rPr>
              <a:t> </a:t>
            </a:r>
            <a:r>
              <a:rPr sz="3500" dirty="0">
                <a:latin typeface="Georgia"/>
                <a:cs typeface="Georgia"/>
              </a:rPr>
              <a:t>:</a:t>
            </a:r>
            <a:r>
              <a:rPr sz="3500" spc="-95" dirty="0">
                <a:latin typeface="Georgia"/>
                <a:cs typeface="Georgia"/>
              </a:rPr>
              <a:t> </a:t>
            </a:r>
            <a:r>
              <a:rPr sz="3500" spc="130" dirty="0">
                <a:latin typeface="Georgia"/>
                <a:cs typeface="Georgia"/>
              </a:rPr>
              <a:t>25-</a:t>
            </a:r>
            <a:r>
              <a:rPr sz="3500" spc="135" dirty="0">
                <a:latin typeface="Georgia"/>
                <a:cs typeface="Georgia"/>
              </a:rPr>
              <a:t>02-</a:t>
            </a:r>
            <a:r>
              <a:rPr sz="3500" spc="75" dirty="0">
                <a:latin typeface="Georgia"/>
                <a:cs typeface="Georgia"/>
              </a:rPr>
              <a:t>2022</a:t>
            </a:r>
            <a:endParaRPr sz="3500">
              <a:latin typeface="Georgia"/>
              <a:cs typeface="Georgia"/>
            </a:endParaRPr>
          </a:p>
          <a:p>
            <a:pPr marL="165100" marR="41275">
              <a:lnSpc>
                <a:spcPct val="102099"/>
              </a:lnSpc>
              <a:spcBef>
                <a:spcPts val="3765"/>
              </a:spcBef>
              <a:tabLst>
                <a:tab pos="2124710" algn="l"/>
                <a:tab pos="2527300" algn="l"/>
                <a:tab pos="3173095" algn="l"/>
                <a:tab pos="4186554" algn="l"/>
                <a:tab pos="5479415" algn="l"/>
                <a:tab pos="7637145" algn="l"/>
              </a:tabLst>
            </a:pPr>
            <a:r>
              <a:rPr sz="3500" spc="185" dirty="0">
                <a:latin typeface="Georgia"/>
                <a:cs typeface="Georgia"/>
              </a:rPr>
              <a:t>Authors</a:t>
            </a:r>
            <a:r>
              <a:rPr sz="3500" dirty="0">
                <a:latin typeface="Georgia"/>
                <a:cs typeface="Georgia"/>
              </a:rPr>
              <a:t>	:</a:t>
            </a:r>
            <a:r>
              <a:rPr sz="3500" spc="-110" dirty="0">
                <a:latin typeface="Georgia"/>
                <a:cs typeface="Georgia"/>
              </a:rPr>
              <a:t> </a:t>
            </a:r>
            <a:r>
              <a:rPr sz="3500" spc="155" dirty="0">
                <a:latin typeface="Georgia"/>
                <a:cs typeface="Georgia"/>
              </a:rPr>
              <a:t>Moinak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95" dirty="0">
                <a:latin typeface="Georgia"/>
                <a:cs typeface="Georgia"/>
              </a:rPr>
              <a:t>Bose,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145" dirty="0">
                <a:latin typeface="Georgia"/>
                <a:cs typeface="Georgia"/>
              </a:rPr>
              <a:t>Sourodip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125" dirty="0">
                <a:latin typeface="Georgia"/>
                <a:cs typeface="Georgia"/>
              </a:rPr>
              <a:t>Ghosh </a:t>
            </a:r>
            <a:r>
              <a:rPr sz="3500" spc="170" dirty="0">
                <a:latin typeface="Georgia"/>
                <a:cs typeface="Georgia"/>
              </a:rPr>
              <a:t>Published</a:t>
            </a:r>
            <a:r>
              <a:rPr sz="3500" dirty="0">
                <a:latin typeface="Georgia"/>
                <a:cs typeface="Georgia"/>
              </a:rPr>
              <a:t>	</a:t>
            </a:r>
            <a:r>
              <a:rPr sz="3500" spc="-25" dirty="0">
                <a:latin typeface="Georgia"/>
                <a:cs typeface="Georgia"/>
              </a:rPr>
              <a:t>by</a:t>
            </a:r>
            <a:r>
              <a:rPr sz="3500" dirty="0">
                <a:latin typeface="Georgia"/>
                <a:cs typeface="Georgia"/>
              </a:rPr>
              <a:t>	:</a:t>
            </a:r>
            <a:r>
              <a:rPr sz="3500" spc="-110" dirty="0">
                <a:latin typeface="Georgia"/>
                <a:cs typeface="Georgia"/>
              </a:rPr>
              <a:t> </a:t>
            </a:r>
            <a:r>
              <a:rPr sz="3500" spc="-10" dirty="0">
                <a:latin typeface="Georgia"/>
                <a:cs typeface="Georgia"/>
              </a:rPr>
              <a:t>IRJET</a:t>
            </a:r>
            <a:endParaRPr sz="3500">
              <a:latin typeface="Georgia"/>
              <a:cs typeface="Georgia"/>
            </a:endParaRPr>
          </a:p>
          <a:p>
            <a:pPr marL="165100">
              <a:lnSpc>
                <a:spcPct val="100000"/>
              </a:lnSpc>
              <a:spcBef>
                <a:spcPts val="555"/>
              </a:spcBef>
            </a:pPr>
            <a:r>
              <a:rPr sz="3500" dirty="0">
                <a:latin typeface="Georgia"/>
                <a:cs typeface="Georgia"/>
              </a:rPr>
              <a:t>DOP</a:t>
            </a:r>
            <a:r>
              <a:rPr sz="3500" spc="165" dirty="0">
                <a:latin typeface="Georgia"/>
                <a:cs typeface="Georgia"/>
              </a:rPr>
              <a:t> </a:t>
            </a:r>
            <a:r>
              <a:rPr sz="3500" dirty="0">
                <a:latin typeface="Georgia"/>
                <a:cs typeface="Georgia"/>
              </a:rPr>
              <a:t>:</a:t>
            </a:r>
            <a:r>
              <a:rPr sz="3500" spc="-120" dirty="0">
                <a:latin typeface="Georgia"/>
                <a:cs typeface="Georgia"/>
              </a:rPr>
              <a:t> </a:t>
            </a:r>
            <a:r>
              <a:rPr sz="3500" spc="155" dirty="0">
                <a:latin typeface="Georgia"/>
                <a:cs typeface="Georgia"/>
              </a:rPr>
              <a:t>25-</a:t>
            </a:r>
            <a:r>
              <a:rPr sz="3500" spc="160" dirty="0">
                <a:latin typeface="Georgia"/>
                <a:cs typeface="Georgia"/>
              </a:rPr>
              <a:t>03-</a:t>
            </a:r>
            <a:r>
              <a:rPr sz="3500" spc="145" dirty="0">
                <a:latin typeface="Georgia"/>
                <a:cs typeface="Georgia"/>
              </a:rPr>
              <a:t>2020</a:t>
            </a:r>
            <a:endParaRPr sz="3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4221" y="1005967"/>
            <a:ext cx="971677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dirty="0">
                <a:solidFill>
                  <a:srgbClr val="2B5439"/>
                </a:solidFill>
              </a:rPr>
              <a:t>PROJECT</a:t>
            </a:r>
            <a:r>
              <a:rPr sz="5100" spc="95" dirty="0">
                <a:solidFill>
                  <a:srgbClr val="2B5439"/>
                </a:solidFill>
              </a:rPr>
              <a:t> </a:t>
            </a:r>
            <a:r>
              <a:rPr sz="5100" dirty="0">
                <a:solidFill>
                  <a:srgbClr val="2B5439"/>
                </a:solidFill>
              </a:rPr>
              <a:t>WORK</a:t>
            </a:r>
            <a:r>
              <a:rPr sz="5100" spc="-35" dirty="0">
                <a:solidFill>
                  <a:srgbClr val="2B5439"/>
                </a:solidFill>
              </a:rPr>
              <a:t> </a:t>
            </a:r>
            <a:r>
              <a:rPr sz="5100" spc="-10" dirty="0">
                <a:solidFill>
                  <a:srgbClr val="2B5439"/>
                </a:solidFill>
              </a:rPr>
              <a:t>DESCRIPTION</a:t>
            </a:r>
            <a:endParaRPr sz="5100"/>
          </a:p>
        </p:txBody>
      </p:sp>
      <p:sp>
        <p:nvSpPr>
          <p:cNvPr id="3" name="object 3"/>
          <p:cNvSpPr txBox="1"/>
          <p:nvPr/>
        </p:nvSpPr>
        <p:spPr>
          <a:xfrm>
            <a:off x="2919222" y="2199258"/>
            <a:ext cx="12853035" cy="689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40" dirty="0">
                <a:latin typeface="Georgia"/>
                <a:cs typeface="Georgia"/>
              </a:rPr>
              <a:t>´The</a:t>
            </a:r>
            <a:r>
              <a:rPr sz="2650" spc="-130" dirty="0">
                <a:latin typeface="Georgia"/>
                <a:cs typeface="Georgia"/>
              </a:rPr>
              <a:t> </a:t>
            </a:r>
            <a:r>
              <a:rPr sz="2650" spc="130" dirty="0">
                <a:latin typeface="Georgia"/>
                <a:cs typeface="Georgia"/>
              </a:rPr>
              <a:t>IoT-</a:t>
            </a:r>
            <a:r>
              <a:rPr sz="2650" spc="70" dirty="0">
                <a:latin typeface="Georgia"/>
                <a:cs typeface="Georgia"/>
              </a:rPr>
              <a:t>based</a:t>
            </a:r>
            <a:endParaRPr sz="26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tabLst>
                <a:tab pos="1174115" algn="l"/>
                <a:tab pos="3089275" algn="l"/>
                <a:tab pos="4380865" algn="l"/>
                <a:tab pos="6377305" algn="l"/>
                <a:tab pos="8479155" algn="l"/>
                <a:tab pos="9803130" algn="l"/>
                <a:tab pos="10685780" algn="l"/>
              </a:tabLst>
            </a:pPr>
            <a:r>
              <a:rPr sz="2650" spc="125" dirty="0">
                <a:latin typeface="Georgia"/>
                <a:cs typeface="Georgia"/>
              </a:rPr>
              <a:t>Smart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05" dirty="0">
                <a:latin typeface="Georgia"/>
                <a:cs typeface="Georgia"/>
              </a:rPr>
              <a:t>Renewable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00" dirty="0">
                <a:latin typeface="Georgia"/>
                <a:cs typeface="Georgia"/>
              </a:rPr>
              <a:t>Energy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20" dirty="0">
                <a:latin typeface="Georgia"/>
                <a:cs typeface="Georgia"/>
              </a:rPr>
              <a:t>Generation</a:t>
            </a:r>
            <a:r>
              <a:rPr sz="2650" dirty="0">
                <a:latin typeface="Georgia"/>
                <a:cs typeface="Georgia"/>
              </a:rPr>
              <a:t>	&amp;</a:t>
            </a:r>
            <a:r>
              <a:rPr sz="2650" spc="-100" dirty="0">
                <a:latin typeface="Georgia"/>
                <a:cs typeface="Georgia"/>
              </a:rPr>
              <a:t> </a:t>
            </a:r>
            <a:r>
              <a:rPr sz="2650" spc="120" dirty="0">
                <a:latin typeface="Georgia"/>
                <a:cs typeface="Georgia"/>
              </a:rPr>
              <a:t>Irrigation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10" dirty="0">
                <a:latin typeface="Georgia"/>
                <a:cs typeface="Georgia"/>
              </a:rPr>
              <a:t>System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00" dirty="0">
                <a:latin typeface="Georgia"/>
                <a:cs typeface="Georgia"/>
              </a:rPr>
              <a:t>with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5" dirty="0">
                <a:latin typeface="Georgia"/>
                <a:cs typeface="Georgia"/>
              </a:rPr>
              <a:t>Moisture</a:t>
            </a:r>
            <a:endParaRPr sz="265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tabLst>
                <a:tab pos="1849120" algn="l"/>
                <a:tab pos="2332355" algn="l"/>
                <a:tab pos="2720975" algn="l"/>
                <a:tab pos="4758690" algn="l"/>
                <a:tab pos="6166485" algn="l"/>
                <a:tab pos="7084059" algn="l"/>
                <a:tab pos="9140190" algn="l"/>
                <a:tab pos="11109960" algn="l"/>
              </a:tabLst>
            </a:pPr>
            <a:r>
              <a:rPr sz="2650" spc="135" dirty="0">
                <a:latin typeface="Georgia"/>
                <a:cs typeface="Georgia"/>
              </a:rPr>
              <a:t>Detection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25" dirty="0">
                <a:latin typeface="Georgia"/>
                <a:cs typeface="Georgia"/>
              </a:rPr>
              <a:t>is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-50" dirty="0">
                <a:latin typeface="Georgia"/>
                <a:cs typeface="Georgia"/>
              </a:rPr>
              <a:t>a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50" dirty="0">
                <a:latin typeface="Georgia"/>
                <a:cs typeface="Georgia"/>
              </a:rPr>
              <a:t>pioneering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40" dirty="0">
                <a:latin typeface="Georgia"/>
                <a:cs typeface="Georgia"/>
              </a:rPr>
              <a:t>project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65" dirty="0">
                <a:latin typeface="Georgia"/>
                <a:cs typeface="Georgia"/>
              </a:rPr>
              <a:t>that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80" dirty="0">
                <a:latin typeface="Georgia"/>
                <a:cs typeface="Georgia"/>
              </a:rPr>
              <a:t>seamlessly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90" dirty="0">
                <a:latin typeface="Georgia"/>
                <a:cs typeface="Georgia"/>
              </a:rPr>
              <a:t>integrates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55" dirty="0">
                <a:latin typeface="Georgia"/>
                <a:cs typeface="Georgia"/>
              </a:rPr>
              <a:t>renewable </a:t>
            </a:r>
            <a:r>
              <a:rPr sz="2650" spc="130" dirty="0">
                <a:latin typeface="Georgia"/>
                <a:cs typeface="Georgia"/>
              </a:rPr>
              <a:t>energy</a:t>
            </a:r>
            <a:endParaRPr sz="2650">
              <a:latin typeface="Georgia"/>
              <a:cs typeface="Georgia"/>
            </a:endParaRPr>
          </a:p>
          <a:p>
            <a:pPr marL="12700">
              <a:lnSpc>
                <a:spcPts val="3000"/>
              </a:lnSpc>
              <a:tabLst>
                <a:tab pos="1498600" algn="l"/>
                <a:tab pos="2291080" algn="l"/>
                <a:tab pos="4043679" algn="l"/>
                <a:tab pos="5868035" algn="l"/>
                <a:tab pos="7989570" algn="l"/>
                <a:tab pos="9611360" algn="l"/>
                <a:tab pos="11199495" algn="l"/>
                <a:tab pos="11705590" algn="l"/>
              </a:tabLst>
            </a:pPr>
            <a:r>
              <a:rPr sz="2650" spc="145" dirty="0">
                <a:latin typeface="Georgia"/>
                <a:cs typeface="Georgia"/>
              </a:rPr>
              <a:t>sources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65" dirty="0">
                <a:latin typeface="Georgia"/>
                <a:cs typeface="Georgia"/>
              </a:rPr>
              <a:t>and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25" dirty="0">
                <a:latin typeface="Georgia"/>
                <a:cs typeface="Georgia"/>
              </a:rPr>
              <a:t>advanced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40" dirty="0">
                <a:latin typeface="Georgia"/>
                <a:cs typeface="Georgia"/>
              </a:rPr>
              <a:t>irrigation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45" dirty="0">
                <a:latin typeface="Georgia"/>
                <a:cs typeface="Georgia"/>
              </a:rPr>
              <a:t>techniques.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95" dirty="0">
                <a:latin typeface="Georgia"/>
                <a:cs typeface="Georgia"/>
              </a:rPr>
              <a:t>Utilizing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25" dirty="0">
                <a:latin typeface="Georgia"/>
                <a:cs typeface="Georgia"/>
              </a:rPr>
              <a:t>Internet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-25" dirty="0">
                <a:latin typeface="Georgia"/>
                <a:cs typeface="Georgia"/>
              </a:rPr>
              <a:t>of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00" dirty="0">
                <a:latin typeface="Georgia"/>
                <a:cs typeface="Georgia"/>
              </a:rPr>
              <a:t>Things</a:t>
            </a:r>
            <a:endParaRPr sz="2650">
              <a:latin typeface="Georgia"/>
              <a:cs typeface="Georgia"/>
            </a:endParaRPr>
          </a:p>
          <a:p>
            <a:pPr marL="12700">
              <a:lnSpc>
                <a:spcPts val="3145"/>
              </a:lnSpc>
              <a:spcBef>
                <a:spcPts val="5"/>
              </a:spcBef>
            </a:pPr>
            <a:r>
              <a:rPr sz="2650" spc="-10" dirty="0">
                <a:latin typeface="Georgia"/>
                <a:cs typeface="Georgia"/>
              </a:rPr>
              <a:t>(IoT)</a:t>
            </a:r>
            <a:endParaRPr sz="2650">
              <a:latin typeface="Georgia"/>
              <a:cs typeface="Georgia"/>
            </a:endParaRPr>
          </a:p>
          <a:p>
            <a:pPr marL="12700" marR="5080">
              <a:lnSpc>
                <a:spcPts val="3210"/>
              </a:lnSpc>
              <a:spcBef>
                <a:spcPts val="45"/>
              </a:spcBef>
              <a:tabLst>
                <a:tab pos="1433195" algn="l"/>
                <a:tab pos="2246630" algn="l"/>
                <a:tab pos="3068320" algn="l"/>
                <a:tab pos="4534535" algn="l"/>
                <a:tab pos="6466840" algn="l"/>
                <a:tab pos="7889240" algn="l"/>
                <a:tab pos="10012045" algn="l"/>
                <a:tab pos="11109960" algn="l"/>
              </a:tabLst>
            </a:pPr>
            <a:r>
              <a:rPr sz="2650" spc="170" dirty="0">
                <a:latin typeface="Georgia"/>
                <a:cs typeface="Georgia"/>
              </a:rPr>
              <a:t>technology,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40" dirty="0">
                <a:latin typeface="Georgia"/>
                <a:cs typeface="Georgia"/>
              </a:rPr>
              <a:t>the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80" dirty="0">
                <a:latin typeface="Georgia"/>
                <a:cs typeface="Georgia"/>
              </a:rPr>
              <a:t>system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50" dirty="0">
                <a:latin typeface="Georgia"/>
                <a:cs typeface="Georgia"/>
              </a:rPr>
              <a:t>optimizes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65" dirty="0">
                <a:latin typeface="Georgia"/>
                <a:cs typeface="Georgia"/>
              </a:rPr>
              <a:t>energy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70" dirty="0">
                <a:latin typeface="Georgia"/>
                <a:cs typeface="Georgia"/>
              </a:rPr>
              <a:t>generation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50" dirty="0">
                <a:latin typeface="Georgia"/>
                <a:cs typeface="Georgia"/>
              </a:rPr>
              <a:t>from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55" dirty="0">
                <a:latin typeface="Georgia"/>
                <a:cs typeface="Georgia"/>
              </a:rPr>
              <a:t>renewable sources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50" dirty="0">
                <a:latin typeface="Georgia"/>
                <a:cs typeface="Georgia"/>
              </a:rPr>
              <a:t>like</a:t>
            </a:r>
            <a:endParaRPr sz="2650">
              <a:latin typeface="Georgia"/>
              <a:cs typeface="Georgia"/>
            </a:endParaRPr>
          </a:p>
          <a:p>
            <a:pPr marL="12700" marR="6350">
              <a:lnSpc>
                <a:spcPts val="3200"/>
              </a:lnSpc>
              <a:spcBef>
                <a:spcPts val="95"/>
              </a:spcBef>
              <a:tabLst>
                <a:tab pos="1129665" algn="l"/>
                <a:tab pos="2004695" algn="l"/>
                <a:tab pos="3156585" algn="l"/>
                <a:tab pos="4926330" algn="l"/>
                <a:tab pos="7160259" algn="l"/>
                <a:tab pos="8453120" algn="l"/>
                <a:tab pos="9203055" algn="l"/>
                <a:tab pos="11191875" algn="l"/>
              </a:tabLst>
            </a:pPr>
            <a:r>
              <a:rPr sz="2650" spc="155" dirty="0">
                <a:latin typeface="Georgia"/>
                <a:cs typeface="Georgia"/>
              </a:rPr>
              <a:t>solar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20" dirty="0">
                <a:latin typeface="Georgia"/>
                <a:cs typeface="Georgia"/>
              </a:rPr>
              <a:t>and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14" dirty="0">
                <a:latin typeface="Georgia"/>
                <a:cs typeface="Georgia"/>
              </a:rPr>
              <a:t>wind,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70" dirty="0">
                <a:latin typeface="Georgia"/>
                <a:cs typeface="Georgia"/>
              </a:rPr>
              <a:t>ensuring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80" dirty="0">
                <a:latin typeface="Georgia"/>
                <a:cs typeface="Georgia"/>
              </a:rPr>
              <a:t>sustainable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0" dirty="0">
                <a:latin typeface="Georgia"/>
                <a:cs typeface="Georgia"/>
              </a:rPr>
              <a:t>power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00" dirty="0">
                <a:latin typeface="Georgia"/>
                <a:cs typeface="Georgia"/>
              </a:rPr>
              <a:t>for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65" dirty="0">
                <a:latin typeface="Georgia"/>
                <a:cs typeface="Georgia"/>
              </a:rPr>
              <a:t>irrigation.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05" dirty="0">
                <a:latin typeface="Georgia"/>
                <a:cs typeface="Georgia"/>
              </a:rPr>
              <a:t>Real-</a:t>
            </a:r>
            <a:r>
              <a:rPr sz="2650" spc="-380" dirty="0">
                <a:latin typeface="Georgia"/>
                <a:cs typeface="Georgia"/>
              </a:rPr>
              <a:t> </a:t>
            </a:r>
            <a:r>
              <a:rPr sz="2650" spc="114" dirty="0">
                <a:latin typeface="Georgia"/>
                <a:cs typeface="Georgia"/>
              </a:rPr>
              <a:t>time </a:t>
            </a:r>
            <a:r>
              <a:rPr sz="2650" spc="135" dirty="0">
                <a:latin typeface="Georgia"/>
                <a:cs typeface="Georgia"/>
              </a:rPr>
              <a:t>moisture</a:t>
            </a:r>
            <a:endParaRPr sz="2650">
              <a:latin typeface="Georgia"/>
              <a:cs typeface="Georgia"/>
            </a:endParaRPr>
          </a:p>
          <a:p>
            <a:pPr marL="12700" marR="56515">
              <a:lnSpc>
                <a:spcPct val="100000"/>
              </a:lnSpc>
              <a:tabLst>
                <a:tab pos="1727200" algn="l"/>
                <a:tab pos="3144520" algn="l"/>
                <a:tab pos="4699000" algn="l"/>
                <a:tab pos="5793105" algn="l"/>
                <a:tab pos="8202930" algn="l"/>
                <a:tab pos="9836785" algn="l"/>
                <a:tab pos="11176635" algn="l"/>
              </a:tabLst>
            </a:pPr>
            <a:r>
              <a:rPr sz="2650" spc="130" dirty="0">
                <a:latin typeface="Georgia"/>
                <a:cs typeface="Georgia"/>
              </a:rPr>
              <a:t>detection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0" dirty="0">
                <a:latin typeface="Georgia"/>
                <a:cs typeface="Georgia"/>
              </a:rPr>
              <a:t>enables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45" dirty="0">
                <a:latin typeface="Georgia"/>
                <a:cs typeface="Georgia"/>
              </a:rPr>
              <a:t>efficient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25" dirty="0">
                <a:latin typeface="Georgia"/>
                <a:cs typeface="Georgia"/>
              </a:rPr>
              <a:t>water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5" dirty="0">
                <a:latin typeface="Georgia"/>
                <a:cs typeface="Georgia"/>
              </a:rPr>
              <a:t>management,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40" dirty="0">
                <a:latin typeface="Georgia"/>
                <a:cs typeface="Georgia"/>
              </a:rPr>
              <a:t>ensuring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25" dirty="0">
                <a:latin typeface="Georgia"/>
                <a:cs typeface="Georgia"/>
              </a:rPr>
              <a:t>precise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40" dirty="0">
                <a:latin typeface="Georgia"/>
                <a:cs typeface="Georgia"/>
              </a:rPr>
              <a:t>irrigation </a:t>
            </a:r>
            <a:r>
              <a:rPr sz="2650" spc="110" dirty="0">
                <a:latin typeface="Georgia"/>
                <a:cs typeface="Georgia"/>
              </a:rPr>
              <a:t>based</a:t>
            </a:r>
            <a:endParaRPr sz="2650">
              <a:latin typeface="Georgia"/>
              <a:cs typeface="Georgia"/>
            </a:endParaRPr>
          </a:p>
          <a:p>
            <a:pPr marL="12700" marR="10160">
              <a:lnSpc>
                <a:spcPct val="100000"/>
              </a:lnSpc>
              <a:spcBef>
                <a:spcPts val="5"/>
              </a:spcBef>
              <a:tabLst>
                <a:tab pos="758825" algn="l"/>
                <a:tab pos="1696720" algn="l"/>
                <a:tab pos="3564890" algn="l"/>
                <a:tab pos="4938395" algn="l"/>
                <a:tab pos="5991225" algn="l"/>
                <a:tab pos="7345045" algn="l"/>
                <a:tab pos="8873490" algn="l"/>
                <a:tab pos="10810875" algn="l"/>
              </a:tabLst>
            </a:pPr>
            <a:r>
              <a:rPr sz="2650" spc="75" dirty="0">
                <a:latin typeface="Georgia"/>
                <a:cs typeface="Georgia"/>
              </a:rPr>
              <a:t>on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10" dirty="0">
                <a:latin typeface="Georgia"/>
                <a:cs typeface="Georgia"/>
              </a:rPr>
              <a:t>soil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65" dirty="0">
                <a:latin typeface="Georgia"/>
                <a:cs typeface="Georgia"/>
              </a:rPr>
              <a:t>moisture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00" dirty="0">
                <a:latin typeface="Georgia"/>
                <a:cs typeface="Georgia"/>
              </a:rPr>
              <a:t>levels.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00" dirty="0">
                <a:latin typeface="Georgia"/>
                <a:cs typeface="Georgia"/>
              </a:rPr>
              <a:t>This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75" dirty="0">
                <a:latin typeface="Georgia"/>
                <a:cs typeface="Georgia"/>
              </a:rPr>
              <a:t>smart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70" dirty="0">
                <a:latin typeface="Georgia"/>
                <a:cs typeface="Georgia"/>
              </a:rPr>
              <a:t>system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75" dirty="0">
                <a:latin typeface="Georgia"/>
                <a:cs typeface="Georgia"/>
              </a:rPr>
              <a:t>enhances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70" dirty="0">
                <a:latin typeface="Georgia"/>
                <a:cs typeface="Georgia"/>
              </a:rPr>
              <a:t>agricultural </a:t>
            </a:r>
            <a:r>
              <a:rPr sz="2650" spc="114" dirty="0">
                <a:latin typeface="Georgia"/>
                <a:cs typeface="Georgia"/>
              </a:rPr>
              <a:t>productivity,</a:t>
            </a:r>
            <a:endParaRPr sz="2650">
              <a:latin typeface="Georgia"/>
              <a:cs typeface="Georgia"/>
            </a:endParaRPr>
          </a:p>
          <a:p>
            <a:pPr marL="12700" marR="82550">
              <a:lnSpc>
                <a:spcPct val="100000"/>
              </a:lnSpc>
              <a:tabLst>
                <a:tab pos="1434465" algn="l"/>
                <a:tab pos="2028825" algn="l"/>
                <a:tab pos="2687320" algn="l"/>
                <a:tab pos="2759075" algn="l"/>
                <a:tab pos="3049905" algn="l"/>
                <a:tab pos="4097020" algn="l"/>
                <a:tab pos="4319905" algn="l"/>
                <a:tab pos="4866640" algn="l"/>
                <a:tab pos="5064760" algn="l"/>
                <a:tab pos="5598160" algn="l"/>
                <a:tab pos="7003415" algn="l"/>
                <a:tab pos="7326630" algn="l"/>
                <a:tab pos="8102600" algn="l"/>
                <a:tab pos="9203055" algn="l"/>
                <a:tab pos="9911715" algn="l"/>
                <a:tab pos="10718165" algn="l"/>
                <a:tab pos="12367260" algn="l"/>
              </a:tabLst>
            </a:pPr>
            <a:r>
              <a:rPr sz="2650" spc="130" dirty="0">
                <a:latin typeface="Georgia"/>
                <a:cs typeface="Georgia"/>
              </a:rPr>
              <a:t>reduces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5" dirty="0">
                <a:latin typeface="Georgia"/>
                <a:cs typeface="Georgia"/>
              </a:rPr>
              <a:t>energy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00" dirty="0">
                <a:latin typeface="Georgia"/>
                <a:cs typeface="Georgia"/>
              </a:rPr>
              <a:t>dependency,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50" dirty="0">
                <a:latin typeface="Georgia"/>
                <a:cs typeface="Georgia"/>
              </a:rPr>
              <a:t>and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5" dirty="0">
                <a:latin typeface="Georgia"/>
                <a:cs typeface="Georgia"/>
              </a:rPr>
              <a:t>promotes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5" dirty="0">
                <a:latin typeface="Georgia"/>
                <a:cs typeface="Georgia"/>
              </a:rPr>
              <a:t>environmental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45" dirty="0">
                <a:latin typeface="Georgia"/>
                <a:cs typeface="Georgia"/>
              </a:rPr>
              <a:t>sustainability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0" dirty="0">
                <a:latin typeface="Georgia"/>
                <a:cs typeface="Georgia"/>
              </a:rPr>
              <a:t>by </a:t>
            </a:r>
            <a:r>
              <a:rPr sz="2650" spc="165" dirty="0">
                <a:latin typeface="Georgia"/>
                <a:cs typeface="Georgia"/>
              </a:rPr>
              <a:t>harnessing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-550" dirty="0">
                <a:latin typeface="Georgia"/>
                <a:cs typeface="Georgia"/>
              </a:rPr>
              <a:t> </a:t>
            </a:r>
            <a:r>
              <a:rPr sz="2650" spc="114" dirty="0">
                <a:latin typeface="Georgia"/>
                <a:cs typeface="Georgia"/>
              </a:rPr>
              <a:t>clean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5" dirty="0">
                <a:latin typeface="Georgia"/>
                <a:cs typeface="Georgia"/>
              </a:rPr>
              <a:t>energy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50" dirty="0">
                <a:latin typeface="Georgia"/>
                <a:cs typeface="Georgia"/>
              </a:rPr>
              <a:t>and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0" dirty="0">
                <a:latin typeface="Georgia"/>
                <a:cs typeface="Georgia"/>
              </a:rPr>
              <a:t>optimizing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25" dirty="0">
                <a:latin typeface="Georgia"/>
                <a:cs typeface="Georgia"/>
              </a:rPr>
              <a:t>water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5" dirty="0">
                <a:latin typeface="Georgia"/>
                <a:cs typeface="Georgia"/>
              </a:rPr>
              <a:t>usage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55" dirty="0">
                <a:latin typeface="Georgia"/>
                <a:cs typeface="Georgia"/>
              </a:rPr>
              <a:t>through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5" dirty="0">
                <a:latin typeface="Georgia"/>
                <a:cs typeface="Georgia"/>
              </a:rPr>
              <a:t>intelligent </a:t>
            </a:r>
            <a:r>
              <a:rPr sz="2650" spc="140" dirty="0">
                <a:latin typeface="Georgia"/>
                <a:cs typeface="Georgia"/>
              </a:rPr>
              <a:t>monitoring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50" dirty="0">
                <a:latin typeface="Georgia"/>
                <a:cs typeface="Georgia"/>
              </a:rPr>
              <a:t>and</a:t>
            </a:r>
            <a:r>
              <a:rPr sz="2650" dirty="0">
                <a:latin typeface="Georgia"/>
                <a:cs typeface="Georgia"/>
              </a:rPr>
              <a:t>		</a:t>
            </a:r>
            <a:r>
              <a:rPr sz="2650" spc="130" dirty="0">
                <a:latin typeface="Georgia"/>
                <a:cs typeface="Georgia"/>
              </a:rPr>
              <a:t>control</a:t>
            </a:r>
            <a:r>
              <a:rPr sz="2650" dirty="0">
                <a:latin typeface="Georgia"/>
                <a:cs typeface="Georgia"/>
              </a:rPr>
              <a:t>	</a:t>
            </a:r>
            <a:r>
              <a:rPr sz="2650" spc="130" dirty="0">
                <a:latin typeface="Georgia"/>
                <a:cs typeface="Georgia"/>
              </a:rPr>
              <a:t>mechanisms.</a:t>
            </a:r>
            <a:endParaRPr sz="26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6387" rIns="0" bIns="0" rtlCol="0">
            <a:spAutoFit/>
          </a:bodyPr>
          <a:lstStyle/>
          <a:p>
            <a:pPr marL="4859020">
              <a:lnSpc>
                <a:spcPct val="100000"/>
              </a:lnSpc>
              <a:spcBef>
                <a:spcPts val="100"/>
              </a:spcBef>
            </a:pPr>
            <a:r>
              <a:rPr sz="5100" dirty="0">
                <a:solidFill>
                  <a:srgbClr val="2B5439"/>
                </a:solidFill>
              </a:rPr>
              <a:t>BLOCK</a:t>
            </a:r>
            <a:r>
              <a:rPr sz="5100" spc="-140" dirty="0">
                <a:solidFill>
                  <a:srgbClr val="2B5439"/>
                </a:solidFill>
              </a:rPr>
              <a:t> </a:t>
            </a:r>
            <a:r>
              <a:rPr sz="5100" spc="-10" dirty="0">
                <a:solidFill>
                  <a:srgbClr val="2B5439"/>
                </a:solidFill>
              </a:rPr>
              <a:t>DIAGRAM</a:t>
            </a:r>
            <a:endParaRPr sz="51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7767" y="2763012"/>
            <a:ext cx="11268456" cy="5599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6387" rIns="0" bIns="0" rtlCol="0">
            <a:spAutoFit/>
          </a:bodyPr>
          <a:lstStyle/>
          <a:p>
            <a:pPr marL="4859020">
              <a:lnSpc>
                <a:spcPct val="100000"/>
              </a:lnSpc>
              <a:spcBef>
                <a:spcPts val="100"/>
              </a:spcBef>
            </a:pPr>
            <a:r>
              <a:rPr sz="5100" spc="-20" dirty="0">
                <a:solidFill>
                  <a:srgbClr val="2B5439"/>
                </a:solidFill>
              </a:rPr>
              <a:t>CIRCUIT</a:t>
            </a:r>
            <a:r>
              <a:rPr sz="5100" spc="-270" dirty="0">
                <a:solidFill>
                  <a:srgbClr val="2B5439"/>
                </a:solidFill>
              </a:rPr>
              <a:t> </a:t>
            </a:r>
            <a:r>
              <a:rPr sz="5100" spc="-10" dirty="0">
                <a:solidFill>
                  <a:srgbClr val="2B5439"/>
                </a:solidFill>
              </a:rPr>
              <a:t>DIAGRAM</a:t>
            </a:r>
            <a:endParaRPr sz="51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0507" y="2478024"/>
            <a:ext cx="13144500" cy="69814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1536</Words>
  <Application>Microsoft Office PowerPoint</Application>
  <PresentationFormat>Custom</PresentationFormat>
  <Paragraphs>201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Georgia</vt:lpstr>
      <vt:lpstr>Times New Roman</vt:lpstr>
      <vt:lpstr>Verdana</vt:lpstr>
      <vt:lpstr>Office Theme</vt:lpstr>
      <vt:lpstr>PowerPoint Presentation</vt:lpstr>
      <vt:lpstr>Content</vt:lpstr>
      <vt:lpstr>INTRODUCTION</vt:lpstr>
      <vt:lpstr>OBJECTIVES</vt:lpstr>
      <vt:lpstr>MOTIVATION</vt:lpstr>
      <vt:lpstr>LITERATURE SURVEY</vt:lpstr>
      <vt:lpstr>PROJECT WORK DESCRIPTION</vt:lpstr>
      <vt:lpstr>BLOCK DIAGRAM</vt:lpstr>
      <vt:lpstr>CIRCUIT DIAGRAM</vt:lpstr>
      <vt:lpstr>HARDWARE COMPONENTS</vt:lpstr>
      <vt:lpstr>ESP 32</vt:lpstr>
      <vt:lpstr>L293 D</vt:lpstr>
      <vt:lpstr>LDR MODULE</vt:lpstr>
      <vt:lpstr>SOIL MOISTURE MODULE</vt:lpstr>
      <vt:lpstr>VOLTAGE SENSOR</vt:lpstr>
      <vt:lpstr>RELAY MODULE</vt:lpstr>
      <vt:lpstr>TRANSISTOR</vt:lpstr>
      <vt:lpstr>RESISTOR</vt:lpstr>
      <vt:lpstr>SOFTWARE USED</vt:lpstr>
      <vt:lpstr>ARDUINO IDE</vt:lpstr>
      <vt:lpstr>FLOWCHART</vt:lpstr>
      <vt:lpstr>RESULTS</vt:lpstr>
      <vt:lpstr>FUTURE SCOPE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ECE_58_SURAJ CHOWHAN</dc:creator>
  <cp:lastModifiedBy>Ranjan Kumar</cp:lastModifiedBy>
  <cp:revision>1</cp:revision>
  <dcterms:created xsi:type="dcterms:W3CDTF">2025-04-06T14:45:43Z</dcterms:created>
  <dcterms:modified xsi:type="dcterms:W3CDTF">2025-04-06T14:58:34Z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2025-04-06T00:00:00Z</vt:filetime>
  </property>
  <property fmtid="{D5CDD505-2E9C-101B-9397-08002B2CF9AE}" pid="5" name="Producer">
    <vt:lpwstr>Microsoft® PowerPoint® for Microsoft 365</vt:lpwstr>
  </property>
</Properties>
</file>